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3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261" r:id="rId62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4660"/>
  </p:normalViewPr>
  <p:slideViewPr>
    <p:cSldViewPr>
      <p:cViewPr varScale="1">
        <p:scale>
          <a:sx n="102" d="100"/>
          <a:sy n="102" d="100"/>
        </p:scale>
        <p:origin x="-216" y="-102"/>
      </p:cViewPr>
      <p:guideLst>
        <p:guide orient="horz" pos="1117"/>
        <p:guide pos="2880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267CEA1-2C98-43FB-8BAF-EAA98BD9A9E3}" type="datetimeFigureOut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5BEFAB5-CE78-4B12-9389-A5594562E76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38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4BC06-9C02-4B53-A71B-412CA252DA14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0A8E3E-6170-4211-B1B0-248E5527FF80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F15148-2570-4B37-A355-BDE505ED2F8B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D8A038-2180-47D7-BED2-C690EB09CF0E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957F60-4EBD-4AA4-90D4-31BA337FF2BB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1A1B15-B30F-400E-A8C2-FB2C3993D39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27C438-D09E-413A-BD25-37EA154CC864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65DBC-C841-4D0B-9BB8-344D688E0C67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51819A-5382-4755-9A90-6FC97AC66AEA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5429D6-03CD-4E1C-A249-98676F99E335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041D18-BB35-4268-B537-0F01B035C521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3B6407-949B-4216-BE99-2485C3A3EA1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89EA16-CE61-4E95-9FCD-3E30D2FCD802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F51EBF-2790-4737-B60D-B9A57DDE9748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F3660A-2A0A-46E6-B7C1-DD6D7F2B33FE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D353B7-091C-405C-9E44-66549F3269A0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D21C3-A58D-4406-8FD2-207FC08A310A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313480-7822-400F-BB60-6CFA00328AB3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494AB2-E180-4581-8DB1-C68D4E04A51D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F55BD8-D48C-41E3-B448-B4BC6A261223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818DD-0927-4459-A60B-2E7F434CC95D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559966-2AA4-48D0-A6BE-C4F712C13485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2E657-DD8F-4EC9-8EE3-309B69FBFFD7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13336F-0227-4D12-8F7A-2B35F9BCF9C7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874F-615F-4FB1-A8FD-10609EBEEFEA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BAB5-1BF1-424D-BC67-52BDE21E5303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BF7339-E6E8-4580-86E0-C3DE24C2A8CD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DE6F3D-6528-4234-8DD8-659745EF2BE0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32EF5A-22B0-44F5-BF81-CBC9C4A895E1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49FF4D-0F9D-4754-A2F8-776E11332D67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CDB636-F81B-4DC2-B7DE-EC49A72738BF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76652-E976-446F-B1EF-DDB27A820098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4DD7CE-3083-47A3-A897-C53A603ABB8D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C70695-DF68-4AF0-A371-FC4AF5061C78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EA219-2D29-48A3-8EBE-B2FD186842E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0518BD-6FE5-4FCA-BDD3-F6348039B5D1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21F04B-3995-40E6-A338-E269CBD8F8A4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89872D-B578-410E-B5C1-41650CB69E1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15B598-3B07-4B21-B931-A1086F4736EE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70C58-DA3C-489E-A600-6148DF230246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93D51F-E27D-4BA5-9FD1-1F77DC54476F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4C4E20-4E4F-40EC-B8EE-57F58ED8B1CE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82A19C-A85A-4B64-96DF-9EAA1F523052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905FB-5CDF-4A9F-9320-F6AA89001FA4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0B45C9-B8CF-4AD4-AF53-26235929E5D4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4365BB-3596-425F-987F-E24600FEDCC0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582C13-27C5-4BEE-B233-D9C737610714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716D7-3619-4ECD-9BF0-AE8EA384AEE0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AD55CD-3B51-49A9-A73F-103EDDC49044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5ADF3B-299D-46BE-AFCB-7E050C2CCCD8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6E49B5-25CF-41C4-9FFC-1F64EDE26B0F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4EF8F8-E23D-427F-BFBD-E54B9E21E05A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00FCF4-18D8-42EC-9F3D-AB52038CB462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66686-6708-4EBA-AE84-CD1DD02B5E27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805A6-D799-475E-B0CC-040A4F2793EC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9A1872-CFD1-4368-923B-65296E545FD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082BE4-4170-40F8-9BD4-5185988244BF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106B4E-8396-4777-9F94-5A9E0B2458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671FF4-0C59-4296-BDA6-F0D39C37361B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153471-E7A9-4CB6-8A6C-57A272902430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984C56-D858-40AA-A014-318F75AAA034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28688" y="3427413"/>
            <a:ext cx="7358062" cy="1587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800"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F300C-40B4-440D-B987-1842A577102B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E24A9-4222-423D-9087-D304F305E8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52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0A413-65A8-4F8B-914C-E2C13587FFCA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566E2-7A86-4526-A6CD-600EAC04532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2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9EA95-D3EC-4E69-9645-A42E6ACBBAD0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587AC-8744-43B8-9FA3-F19B8AD51AA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3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04C55-8434-4D27-824B-B11CFCCFEB19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B8CBF-7A30-4A2B-BCBF-D6C0FA41F17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50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>
            <a:lvl1pPr>
              <a:lnSpc>
                <a:spcPct val="100000"/>
              </a:lnSpc>
              <a:buFontTx/>
              <a:buBlip>
                <a:blip r:embed="rId2"/>
              </a:buBlip>
              <a:defRPr sz="2600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00000"/>
              </a:lnSpc>
              <a:buFontTx/>
              <a:buBlip>
                <a:blip r:embed="rId2"/>
              </a:buBlip>
              <a:defRPr sz="2200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00000"/>
              </a:lnSpc>
              <a:buFontTx/>
              <a:buBlip>
                <a:blip r:embed="rId2"/>
              </a:buBlip>
              <a:defRPr sz="1900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00000"/>
              </a:lnSpc>
              <a:defRPr sz="160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11451-4C9C-4128-8137-54D1A614FB18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71750" y="6356350"/>
            <a:ext cx="4000500" cy="365125"/>
          </a:xfrm>
        </p:spPr>
        <p:txBody>
          <a:bodyPr/>
          <a:lstStyle>
            <a:lvl1pPr>
              <a:defRPr sz="1000" i="1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00FBB-9580-4C18-BC3B-46684B9B72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0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2875" y="285750"/>
            <a:ext cx="8858250" cy="5508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50" y="346373"/>
            <a:ext cx="8229600" cy="418058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>
            <a:noAutofit/>
          </a:bodyPr>
          <a:lstStyle>
            <a:lvl1pPr>
              <a:lnSpc>
                <a:spcPct val="130000"/>
              </a:lnSpc>
              <a:buFontTx/>
              <a:buBlip>
                <a:blip r:embed="rId2"/>
              </a:buBlip>
              <a:defRPr sz="1800">
                <a:latin typeface="+mn-ea"/>
                <a:ea typeface="+mn-ea"/>
              </a:defRPr>
            </a:lvl1pPr>
            <a:lvl2pPr>
              <a:lnSpc>
                <a:spcPct val="130000"/>
              </a:lnSpc>
              <a:buFontTx/>
              <a:buBlip>
                <a:blip r:embed="rId3"/>
              </a:buBlip>
              <a:defRPr sz="1600">
                <a:latin typeface="+mn-ea"/>
                <a:ea typeface="+mn-ea"/>
              </a:defRPr>
            </a:lvl2pPr>
            <a:lvl3pPr>
              <a:lnSpc>
                <a:spcPct val="130000"/>
              </a:lnSpc>
              <a:buFont typeface="Wingdings" pitchFamily="2" charset="2"/>
              <a:buChar char="ü"/>
              <a:defRPr sz="1400">
                <a:latin typeface="+mn-ea"/>
                <a:ea typeface="+mn-ea"/>
              </a:defRPr>
            </a:lvl3pPr>
            <a:lvl4pPr>
              <a:defRPr sz="1200">
                <a:latin typeface="+mn-ea"/>
                <a:ea typeface="+mn-ea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392736" cy="400110"/>
          </a:xfrm>
          <a:ln w="57150"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80000">
                  <a:schemeClr val="bg1">
                    <a:alpha val="0"/>
                  </a:schemeClr>
                </a:gs>
                <a:gs pos="100000">
                  <a:schemeClr val="tx2">
                    <a:alpha val="55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buNone/>
              <a:defRPr sz="2000" u="none" baseline="0">
                <a:ln>
                  <a:noFill/>
                </a:ln>
                <a:effectLst/>
                <a:uFill>
                  <a:solidFill>
                    <a:schemeClr val="tx2"/>
                  </a:solidFill>
                </a:uFill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DAE8B-1C9C-41E3-871B-FFED87222A19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1D68A-4DCB-4EF8-9F26-4088EE062E2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7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3131840" y="1950417"/>
            <a:ext cx="5472410" cy="360363"/>
          </a:xfrm>
        </p:spPr>
        <p:txBody>
          <a:bodyPr>
            <a:noAutofit/>
          </a:bodyPr>
          <a:lstStyle>
            <a:lvl1pPr>
              <a:buNone/>
              <a:defRPr sz="3200" b="1">
                <a:latin typeface="Arial Black" pitchFamily="34" charset="0"/>
                <a:ea typeface="HY울릉도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3491880" y="2636838"/>
            <a:ext cx="5328270" cy="3600450"/>
          </a:xfrm>
        </p:spPr>
        <p:txBody>
          <a:bodyPr>
            <a:normAutofit/>
          </a:bodyPr>
          <a:lstStyle>
            <a:lvl1pPr>
              <a:buFontTx/>
              <a:buChar char="-"/>
              <a:defRPr sz="2000">
                <a:latin typeface="Arial Black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4119F0-7E24-4FE9-B255-FD6D08DC9B6F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F3A8F-7332-49A5-9F61-8202590880C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89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359E2-953E-4A3D-94D0-44B615FE86D7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FC4C9-9F2C-443B-8FA7-EFC8B20FC2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2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5C7BC-CB7D-4FFC-A2BF-7838D07D3EB4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B433C-E656-4DEE-90A5-BDF33B00DFB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5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7094F-E4F7-4B9A-AE0C-066C9141F79F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ECD99-AE39-4225-AD58-DE1416ACD20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21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74C6B-17AE-4794-840D-A5E6DFEB5023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F9FF2-FD54-43B7-8E7F-BB0AB5392E3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8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B2B20-9378-4941-B215-C9F48E09A637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70DC6-DCA6-4D8C-B80E-70FFA78BBF5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356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F5542-3052-4FFC-818D-400C3AF79E17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606A7-40FC-4961-AE93-54B202FC93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914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70DE339-7293-4C78-96E6-1FE01DEAF860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27313" y="6356350"/>
            <a:ext cx="3889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fontAlgn="auto" latinLnBrk="1">
              <a:spcBef>
                <a:spcPts val="0"/>
              </a:spcBef>
              <a:spcAft>
                <a:spcPts val="0"/>
              </a:spcAft>
              <a:defRPr kumimoji="0" lang="en-US" altLang="ko-KR" sz="10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E043D19-8873-4045-8A48-9BCC58ABB4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9" r:id="rId1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3"/>
          <p:cNvSpPr>
            <a:spLocks noGrp="1"/>
          </p:cNvSpPr>
          <p:nvPr>
            <p:ph type="ctrTitle"/>
          </p:nvPr>
        </p:nvSpPr>
        <p:spPr>
          <a:xfrm>
            <a:off x="800100" y="1928813"/>
            <a:ext cx="7772400" cy="1470025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altLang="ko-KR" sz="4000" b="1" i="1" dirty="0" smtClean="0">
                <a:ea typeface="ＭＳ Ｐゴシック" pitchFamily="-108" charset="-128"/>
              </a:rPr>
              <a:t>Object-Oriented and </a:t>
            </a:r>
            <a:br>
              <a:rPr lang="en-US" altLang="ko-KR" sz="4000" b="1" i="1" dirty="0" smtClean="0">
                <a:ea typeface="ＭＳ Ｐゴシック" pitchFamily="-108" charset="-128"/>
              </a:rPr>
            </a:br>
            <a:r>
              <a:rPr lang="en-US" altLang="ko-KR" sz="4000" b="1" i="1" dirty="0" smtClean="0">
                <a:ea typeface="ＭＳ Ｐゴシック" pitchFamily="-108" charset="-128"/>
              </a:rPr>
              <a:t>   Classical Software Engineering</a:t>
            </a:r>
            <a:endParaRPr lang="ko-KR" altLang="en-US" sz="4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 smtClean="0"/>
              <a:t>구조도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첫 </a:t>
            </a:r>
            <a:r>
              <a:rPr lang="ko-KR" altLang="en-US" dirty="0" err="1" smtClean="0"/>
              <a:t>번재</a:t>
            </a:r>
            <a:r>
              <a:rPr lang="ko-KR" altLang="en-US" dirty="0" smtClean="0"/>
              <a:t> 정제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 smtClean="0"/>
              <a:t>교환적 </a:t>
            </a:r>
            <a:r>
              <a:rPr lang="ko-KR" altLang="en-US" dirty="0" err="1" smtClean="0"/>
              <a:t>응집도를</a:t>
            </a:r>
            <a:r>
              <a:rPr lang="ko-KR" altLang="en-US" dirty="0" smtClean="0"/>
              <a:t> 갖는 두 모듈</a:t>
            </a:r>
            <a:endParaRPr lang="en-US" altLang="ko-KR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err="1" smtClean="0"/>
              <a:t>read_and</a:t>
            </a:r>
            <a:r>
              <a:rPr lang="en-US" dirty="0" smtClean="0"/>
              <a:t>_ </a:t>
            </a:r>
            <a:r>
              <a:rPr lang="en-US" dirty="0" err="1" smtClean="0"/>
              <a:t>validate_file_name</a:t>
            </a:r>
            <a:r>
              <a:rPr lang="ko-KR" altLang="en-US" dirty="0" smtClean="0"/>
              <a:t>와 </a:t>
            </a:r>
            <a:r>
              <a:rPr lang="en-US" dirty="0" err="1" smtClean="0"/>
              <a:t>format_and</a:t>
            </a:r>
            <a:r>
              <a:rPr lang="en-US" dirty="0" smtClean="0"/>
              <a:t> _</a:t>
            </a:r>
            <a:r>
              <a:rPr lang="en-US" dirty="0" err="1" smtClean="0"/>
              <a:t>display_word_count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8076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Mini Case Study: Word Counting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CBDC120-39F9-408B-BE43-7E9B481F8988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1536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2276475"/>
            <a:ext cx="5178425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구조도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</a:t>
            </a:r>
            <a:r>
              <a:rPr lang="ko-KR" altLang="en-US" dirty="0" err="1" smtClean="0"/>
              <a:t>번쩨</a:t>
            </a:r>
            <a:r>
              <a:rPr lang="ko-KR" altLang="en-US" dirty="0" smtClean="0"/>
              <a:t> 정제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기능적 </a:t>
            </a:r>
            <a:r>
              <a:rPr lang="ko-KR" altLang="en-US" dirty="0" err="1" smtClean="0"/>
              <a:t>결합도를</a:t>
            </a:r>
            <a:r>
              <a:rPr lang="ko-KR" altLang="en-US" dirty="0" smtClean="0"/>
              <a:t> 가짐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8076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Mini Case Study: Word Counting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5B95365-C9D3-4DCE-AEA3-27B04A716E3C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1639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2263775"/>
            <a:ext cx="7131050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아키텍처 설계가 완료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세부적인 설계로 이동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세부적인 디자인을 나타내는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형식</a:t>
            </a:r>
            <a:r>
              <a:rPr lang="en-US" altLang="ko-KR" dirty="0" smtClean="0"/>
              <a:t>:</a:t>
            </a:r>
          </a:p>
          <a:p>
            <a:pPr lvl="1" eaLnBrk="1" hangingPunct="1">
              <a:defRPr/>
            </a:pPr>
            <a:r>
              <a:rPr lang="en-US" altLang="ko-KR" dirty="0" smtClean="0"/>
              <a:t>Tabular</a:t>
            </a:r>
          </a:p>
          <a:p>
            <a:pPr lvl="1" eaLnBrk="1" hangingPunct="1">
              <a:defRPr/>
            </a:pPr>
            <a:r>
              <a:rPr lang="ko-KR" altLang="en-US" dirty="0" smtClean="0"/>
              <a:t>의사코드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Pseudocode</a:t>
            </a:r>
            <a:r>
              <a:rPr lang="en-US" altLang="ko-KR" dirty="0" smtClean="0"/>
              <a:t> (PDL — program design language)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0876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Word Counting: Detailed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7B07FB2-763B-403E-B2F2-4C474A8E25BE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8076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Detailed Design: Tabular Format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6D1D81-EC29-40E0-A40E-26B3B4910B53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1844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773238"/>
            <a:ext cx="7334250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8076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Detailed Design: Tabular Format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01C2DE2-407E-453B-AC1D-4DF0A1F0B4EA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1946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989138"/>
            <a:ext cx="77438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8076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Detailed Design: Tabular Format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6418350-071B-4BCF-8429-89C3217EA4E8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2048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773238"/>
            <a:ext cx="7927975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8076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Detailed Design: Tabular Format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2BF65AB-144D-486F-88DC-010511F03283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215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773238"/>
            <a:ext cx="6708775" cy="455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Detailed Design: PDL Format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CEE991F-F207-46BE-A465-F060BF2CE6C0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2253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773238"/>
            <a:ext cx="3168650" cy="452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9082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ko-KR" altLang="en-US" smtClean="0"/>
              <a:t>데이터 흐름 분석 확장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F6F02DC-2B6B-499B-B4CB-E76B60E8589C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실세계의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프로덕트는</a:t>
            </a:r>
            <a:r>
              <a:rPr lang="ko-KR" altLang="en-US" dirty="0" smtClean="0"/>
              <a:t> 더욱 복잡한 상황이 발생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다중 입력과 다중 출력 </a:t>
            </a:r>
            <a:r>
              <a:rPr lang="ko-KR" altLang="en-US" dirty="0" err="1" smtClean="0"/>
              <a:t>스크림이</a:t>
            </a:r>
            <a:r>
              <a:rPr lang="ko-KR" altLang="en-US" dirty="0" smtClean="0"/>
              <a:t> 존재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DFD</a:t>
            </a:r>
            <a:r>
              <a:rPr lang="ko-KR" altLang="en-US" dirty="0" smtClean="0"/>
              <a:t>를 본래 보다 더 적은 입력</a:t>
            </a:r>
            <a:r>
              <a:rPr lang="en-US" altLang="ko-KR" dirty="0" smtClean="0"/>
              <a:t>/</a:t>
            </a:r>
            <a:r>
              <a:rPr lang="ko-KR" altLang="en-US" dirty="0" smtClean="0"/>
              <a:t>출력 </a:t>
            </a:r>
            <a:r>
              <a:rPr lang="ko-KR" altLang="en-US" dirty="0" err="1" smtClean="0"/>
              <a:t>스트림들로</a:t>
            </a:r>
            <a:r>
              <a:rPr lang="ko-KR" altLang="en-US" dirty="0" smtClean="0"/>
              <a:t> 분해</a:t>
            </a:r>
          </a:p>
          <a:p>
            <a:pPr lvl="2" eaLnBrk="1" hangingPunct="1">
              <a:defRPr/>
            </a:pPr>
            <a:r>
              <a:rPr lang="ko-KR" altLang="en-US" dirty="0" smtClean="0"/>
              <a:t>이 방법은 결과로 나은 모듈이 높은 </a:t>
            </a:r>
            <a:r>
              <a:rPr lang="ko-KR" altLang="en-US" dirty="0" err="1" smtClean="0"/>
              <a:t>응집도를</a:t>
            </a:r>
            <a:r>
              <a:rPr lang="ko-KR" altLang="en-US" dirty="0" smtClean="0"/>
              <a:t> 가질 때까지 계속</a:t>
            </a:r>
          </a:p>
        </p:txBody>
      </p:sp>
      <p:pic>
        <p:nvPicPr>
          <p:cNvPr id="2356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3500438"/>
            <a:ext cx="59690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14.4  </a:t>
            </a:r>
            <a:r>
              <a:rPr lang="ko-KR" altLang="en-US" smtClean="0"/>
              <a:t>트랜잭션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DFA</a:t>
            </a:r>
            <a:r>
              <a:rPr lang="ko-KR" altLang="en-US" dirty="0" smtClean="0">
                <a:ea typeface="ＭＳ Ｐゴシック" charset="-128"/>
              </a:rPr>
              <a:t>는 </a:t>
            </a:r>
            <a:r>
              <a:rPr lang="ko-KR" altLang="en-US" dirty="0" smtClean="0"/>
              <a:t>많은 관련된 오퍼레이션들에서 프로덕트의 트랜잭션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프로세싱</a:t>
            </a:r>
            <a:r>
              <a:rPr lang="ko-KR" altLang="en-US" dirty="0" smtClean="0"/>
              <a:t> 타입</a:t>
            </a:r>
            <a:r>
              <a:rPr lang="en-US" altLang="ko-KR" dirty="0" smtClean="0"/>
              <a:t>(transaction-processing type)</a:t>
            </a:r>
            <a:r>
              <a:rPr lang="ko-KR" altLang="en-US" dirty="0" smtClean="0"/>
              <a:t>에는 부적합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Example: ATM (automated teller machine)</a:t>
            </a:r>
          </a:p>
          <a:p>
            <a:pPr lvl="1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endParaRPr lang="en-US" altLang="ko-KR" sz="3600" dirty="0" smtClean="0">
              <a:ea typeface="ＭＳ Ｐゴシック" charset="-128"/>
            </a:endParaRPr>
          </a:p>
          <a:p>
            <a:pPr lvl="1" eaLnBrk="1" hangingPunct="1">
              <a:defRPr/>
            </a:pPr>
            <a:endParaRPr lang="en-US" altLang="ko-KR" sz="3600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16860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Transaction Analysis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1361DA8-19D9-4EFA-96AE-C1EAA1C772E5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2458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071813"/>
            <a:ext cx="5835650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ctrTitle"/>
          </p:nvPr>
        </p:nvSpPr>
        <p:spPr>
          <a:xfrm>
            <a:off x="685800" y="2205038"/>
            <a:ext cx="7772400" cy="1109662"/>
          </a:xfrm>
        </p:spPr>
        <p:txBody>
          <a:bodyPr/>
          <a:lstStyle/>
          <a:p>
            <a:pPr algn="l"/>
            <a:r>
              <a:rPr lang="en-US" altLang="ko-KR" sz="2400" b="1" smtClean="0"/>
              <a:t>Chapter 14.</a:t>
            </a:r>
            <a:br>
              <a:rPr lang="en-US" altLang="ko-KR" sz="2400" b="1" smtClean="0"/>
            </a:br>
            <a:r>
              <a:rPr lang="en-US" altLang="ko-KR" sz="4000" b="1" smtClean="0">
                <a:latin typeface="HY동녘B" pitchFamily="18" charset="-127"/>
                <a:ea typeface="HY동녘B" pitchFamily="18" charset="-127"/>
              </a:rPr>
              <a:t>                 </a:t>
            </a:r>
            <a:r>
              <a:rPr lang="ko-KR" altLang="en-US" sz="4000" b="1" smtClean="0">
                <a:latin typeface="HY동녘B" pitchFamily="18" charset="-127"/>
                <a:ea typeface="HY동녘B" pitchFamily="18" charset="-127"/>
              </a:rPr>
              <a:t>설    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14.4  </a:t>
            </a:r>
            <a:r>
              <a:rPr lang="ko-KR" altLang="en-US" smtClean="0"/>
              <a:t>트랜잭션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178175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소프트웨어 재사용</a:t>
            </a: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ko-KR" sz="1200" dirty="0" smtClean="0">
                <a:latin typeface="Courier New" pitchFamily="-108" charset="0"/>
                <a:ea typeface="ＭＳ Ｐゴシック" charset="-128"/>
              </a:rPr>
              <a:t>edit</a:t>
            </a:r>
            <a:r>
              <a:rPr lang="en-US" altLang="ko-KR" sz="1050" dirty="0" smtClean="0">
                <a:latin typeface="Courier New" pitchFamily="-108" charset="0"/>
                <a:ea typeface="ＭＳ Ｐゴシック" charset="-128"/>
              </a:rPr>
              <a:t> </a:t>
            </a:r>
            <a:r>
              <a:rPr lang="en-US" altLang="ko-KR" sz="1800" dirty="0" smtClean="0">
                <a:ea typeface="ＭＳ Ｐゴシック" charset="-128"/>
              </a:rPr>
              <a:t>module</a:t>
            </a:r>
          </a:p>
          <a:p>
            <a:pPr lvl="1" eaLnBrk="1" hangingPunct="1">
              <a:defRPr/>
            </a:pPr>
            <a:r>
              <a:rPr lang="en-US" altLang="ko-KR" sz="1200" dirty="0" smtClean="0">
                <a:latin typeface="Courier New" pitchFamily="-108" charset="0"/>
                <a:ea typeface="ＭＳ Ｐゴシック" charset="-128"/>
              </a:rPr>
              <a:t>update</a:t>
            </a:r>
            <a:r>
              <a:rPr lang="en-US" altLang="ko-KR" sz="1050" dirty="0" smtClean="0">
                <a:latin typeface="Courier New" pitchFamily="-108" charset="0"/>
                <a:ea typeface="ＭＳ Ｐゴシック" charset="-128"/>
              </a:rPr>
              <a:t> </a:t>
            </a:r>
            <a:r>
              <a:rPr lang="en-US" altLang="ko-KR" sz="1800" dirty="0" smtClean="0">
                <a:ea typeface="ＭＳ Ｐゴシック" charset="-128"/>
              </a:rPr>
              <a:t>module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5 times</a:t>
            </a:r>
            <a:r>
              <a:rPr lang="ko-KR" altLang="en-US" dirty="0" smtClean="0">
                <a:ea typeface="ＭＳ Ｐゴシック" charset="-128"/>
              </a:rPr>
              <a:t>의 모듈</a:t>
            </a: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buFont typeface="Webdings" pitchFamily="-108" charset="2"/>
              <a:buNone/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552976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Corrected Design Using Transaction Analysis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B86BE7-2747-4FA9-82E7-C40F994C2C30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2560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060575"/>
            <a:ext cx="3992562" cy="389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14.5  </a:t>
            </a:r>
            <a:r>
              <a:rPr lang="ko-KR" altLang="en-US" smtClean="0"/>
              <a:t>데이터</a:t>
            </a:r>
            <a:r>
              <a:rPr lang="en-US" altLang="ko-KR" smtClean="0"/>
              <a:t>-</a:t>
            </a:r>
            <a:r>
              <a:rPr lang="ko-KR" altLang="en-US" smtClean="0"/>
              <a:t>중심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데이터 중심 설계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내재된 기본 원리는 운영될 데이터의 구조에 따라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설계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데이터</a:t>
            </a:r>
            <a:r>
              <a:rPr lang="en-US" altLang="ko-KR" dirty="0" smtClean="0"/>
              <a:t>-</a:t>
            </a:r>
            <a:r>
              <a:rPr lang="ko-KR" altLang="en-US" dirty="0" smtClean="0"/>
              <a:t>중심 기법들</a:t>
            </a:r>
          </a:p>
          <a:p>
            <a:pPr lvl="1" eaLnBrk="1" hangingPunct="1">
              <a:defRPr/>
            </a:pPr>
            <a:r>
              <a:rPr lang="en-US" altLang="ko-KR" dirty="0" smtClean="0"/>
              <a:t>Michael Jackson [1975], </a:t>
            </a:r>
            <a:r>
              <a:rPr lang="en-US" altLang="ko-KR" dirty="0" err="1" smtClean="0"/>
              <a:t>Warnier</a:t>
            </a:r>
            <a:r>
              <a:rPr lang="en-US" altLang="ko-KR" dirty="0" smtClean="0"/>
              <a:t> [1976], Orr [1981]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데이터</a:t>
            </a:r>
            <a:r>
              <a:rPr lang="en-US" altLang="ko-KR" dirty="0" smtClean="0"/>
              <a:t>-</a:t>
            </a:r>
            <a:r>
              <a:rPr lang="ko-KR" altLang="en-US" dirty="0" smtClean="0"/>
              <a:t>중심 설계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오퍼레이션</a:t>
            </a:r>
            <a:r>
              <a:rPr lang="en-US" altLang="ko-KR" dirty="0" smtClean="0"/>
              <a:t>-</a:t>
            </a:r>
            <a:r>
              <a:rPr lang="ko-KR" altLang="en-US" dirty="0" smtClean="0"/>
              <a:t>중심 설계보다 관심을 끌지는 못함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패러다임이 등장하자 시대에 뒤진 것으로 분류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Data-Oriented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25E48F9-4373-450D-AE6D-A4422238EA04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14.6 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OOD</a:t>
            </a:r>
            <a:r>
              <a:rPr lang="ko-KR" altLang="en-US" dirty="0" smtClean="0"/>
              <a:t>의 목적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</a:t>
            </a:r>
            <a:r>
              <a:rPr lang="ko-KR" altLang="en-US" dirty="0" err="1" smtClean="0"/>
              <a:t>분석동안에</a:t>
            </a:r>
            <a:r>
              <a:rPr lang="ko-KR" altLang="en-US" dirty="0" smtClean="0"/>
              <a:t> 추출한 클래스들과 서브 클래스들의 </a:t>
            </a:r>
            <a:r>
              <a:rPr lang="ko-KR" altLang="en-US" dirty="0" err="1" smtClean="0"/>
              <a:t>인스턴스들인</a:t>
            </a:r>
            <a:r>
              <a:rPr lang="ko-KR" altLang="en-US" dirty="0" smtClean="0"/>
              <a:t> 객체들로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설계하는 것</a:t>
            </a:r>
          </a:p>
          <a:p>
            <a:pPr lvl="1" eaLnBrk="1" hangingPunct="1">
              <a:defRPr/>
            </a:pPr>
            <a:r>
              <a:rPr lang="en-US" dirty="0" smtClean="0"/>
              <a:t>Smalltalk[Goldberg and Robson, 1989], C++[</a:t>
            </a:r>
            <a:r>
              <a:rPr lang="en-US" dirty="0" err="1" smtClean="0"/>
              <a:t>Stroustrup</a:t>
            </a:r>
            <a:r>
              <a:rPr lang="en-US" dirty="0" smtClean="0"/>
              <a:t>, 20001], </a:t>
            </a:r>
            <a:r>
              <a:rPr lang="en-US" dirty="0" err="1" smtClean="0"/>
              <a:t>Ada</a:t>
            </a:r>
            <a:r>
              <a:rPr lang="en-US" dirty="0" smtClean="0"/>
              <a:t> 95[ISO/IEC 8652, 1995], Java[Flanagan, 2002] </a:t>
            </a:r>
            <a:r>
              <a:rPr lang="ko-KR" altLang="en-US" dirty="0" smtClean="0"/>
              <a:t>등의 언어 사용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언어들의 사용자들만 접근할 수 있다는 의미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추상 데이터 타입 설계</a:t>
            </a:r>
            <a:r>
              <a:rPr lang="en-US" altLang="ko-KR" dirty="0" smtClean="0"/>
              <a:t>(abstract data type design)</a:t>
            </a:r>
            <a:r>
              <a:rPr lang="ko-KR" altLang="en-US" dirty="0" smtClean="0"/>
              <a:t>를 사용하기 위해서 추상 데이터 타입들은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문들을 지원하는 언어로 구현</a:t>
            </a:r>
            <a:r>
              <a:rPr lang="en-US" altLang="ko-KR" dirty="0" smtClean="0">
                <a:ea typeface="ＭＳ Ｐゴシック" charset="-128"/>
              </a:rPr>
              <a:t>(e.g., FORTRAN, COBOL)</a:t>
            </a:r>
          </a:p>
          <a:p>
            <a:pPr lvl="1">
              <a:defRPr/>
            </a:pPr>
            <a:r>
              <a:rPr lang="ko-KR" altLang="en-US" dirty="0" smtClean="0"/>
              <a:t>데이터 캡슐화</a:t>
            </a:r>
            <a:r>
              <a:rPr lang="en-US" altLang="ko-KR" dirty="0" smtClean="0"/>
              <a:t>(data encapsulation)</a:t>
            </a:r>
            <a:endParaRPr lang="ko-KR" altLang="en-US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52864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Object-Oriented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2CB31A-3868-4592-8853-245098C467C0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14.6 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tabLst>
                <a:tab pos="1366838" algn="l"/>
              </a:tabLst>
              <a:defRPr/>
            </a:pPr>
            <a:r>
              <a:rPr lang="en-US" altLang="ko-KR" dirty="0" smtClean="0"/>
              <a:t>OOD</a:t>
            </a:r>
            <a:r>
              <a:rPr lang="ko-KR" altLang="en-US" dirty="0" smtClean="0"/>
              <a:t>의 두 개의 핵심 단계</a:t>
            </a:r>
            <a:r>
              <a:rPr lang="en-US" altLang="ko-KR" dirty="0" smtClean="0"/>
              <a:t>:</a:t>
            </a:r>
          </a:p>
          <a:p>
            <a:pPr eaLnBrk="1" hangingPunct="1">
              <a:tabLst>
                <a:tab pos="1366838" algn="l"/>
              </a:tabLst>
              <a:defRPr/>
            </a:pPr>
            <a:endParaRPr lang="en-US" altLang="ko-KR" dirty="0" smtClean="0"/>
          </a:p>
          <a:p>
            <a:pPr eaLnBrk="1" hangingPunct="1">
              <a:tabLst>
                <a:tab pos="1366838" algn="l"/>
              </a:tabLst>
              <a:defRPr/>
            </a:pPr>
            <a:r>
              <a:rPr lang="en-US" altLang="ko-KR" dirty="0" smtClean="0"/>
              <a:t>Step 1.	</a:t>
            </a:r>
            <a:r>
              <a:rPr lang="ko-KR" altLang="en-US" dirty="0" smtClean="0"/>
              <a:t>클래스 다이어그램 완성</a:t>
            </a:r>
          </a:p>
          <a:p>
            <a:pPr lvl="1" eaLnBrk="1" hangingPunct="1">
              <a:tabLst>
                <a:tab pos="1366838" algn="l"/>
              </a:tabLst>
              <a:defRPr/>
            </a:pPr>
            <a:r>
              <a:rPr lang="ko-KR" altLang="en-US" dirty="0" smtClean="0"/>
              <a:t>속성들의 포맷들 결정</a:t>
            </a:r>
            <a:endParaRPr lang="en-US" altLang="ko-KR" dirty="0" smtClean="0"/>
          </a:p>
          <a:p>
            <a:pPr lvl="1" eaLnBrk="1" hangingPunct="1">
              <a:tabLst>
                <a:tab pos="1366838" algn="l"/>
              </a:tabLst>
              <a:defRPr/>
            </a:pPr>
            <a:r>
              <a:rPr lang="ko-KR" altLang="en-US" dirty="0" err="1" smtClean="0"/>
              <a:t>메소드들이</a:t>
            </a:r>
            <a:r>
              <a:rPr lang="ko-KR" altLang="en-US" dirty="0" smtClean="0"/>
              <a:t> 관련 클래스들에 할당</a:t>
            </a:r>
            <a:endParaRPr lang="en-US" altLang="ko-KR" dirty="0" smtClean="0"/>
          </a:p>
          <a:p>
            <a:pPr lvl="1" eaLnBrk="1" hangingPunct="1">
              <a:tabLst>
                <a:tab pos="1366838" algn="l"/>
              </a:tabLst>
              <a:defRPr/>
            </a:pPr>
            <a:endParaRPr lang="en-US" altLang="ko-KR" dirty="0" smtClean="0"/>
          </a:p>
          <a:p>
            <a:pPr eaLnBrk="1" hangingPunct="1">
              <a:tabLst>
                <a:tab pos="1366838" algn="l"/>
              </a:tabLst>
              <a:defRPr/>
            </a:pPr>
            <a:r>
              <a:rPr lang="en-US" altLang="ko-KR" dirty="0" smtClean="0"/>
              <a:t>Step 2.	</a:t>
            </a:r>
            <a:r>
              <a:rPr lang="ko-KR" altLang="en-US" dirty="0" smtClean="0"/>
              <a:t>상세설계</a:t>
            </a:r>
            <a:r>
              <a:rPr lang="en-US" altLang="ko-KR" dirty="0" smtClean="0"/>
              <a:t>(detailed design)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Object-Oriented Design Steps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0598CE-E68A-4EF9-BFC0-A6422988AEC6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14.6 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Step 1.	</a:t>
            </a:r>
            <a:r>
              <a:rPr lang="ko-KR" altLang="en-US" dirty="0" smtClean="0"/>
              <a:t>클래스 다이어그램 완성</a:t>
            </a:r>
            <a:r>
              <a:rPr lang="en-US" altLang="ko-KR" dirty="0" smtClean="0"/>
              <a:t>(1/2)</a:t>
            </a:r>
            <a:endParaRPr lang="ko-KR" altLang="en-US" dirty="0" smtClean="0"/>
          </a:p>
          <a:p>
            <a:pPr lvl="1" eaLnBrk="1" hangingPunct="1">
              <a:defRPr/>
            </a:pPr>
            <a:r>
              <a:rPr lang="ko-KR" altLang="en-US" dirty="0" smtClean="0"/>
              <a:t>속성들의 포맷들이 결정되고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관련 클래스들에 할당 </a:t>
            </a:r>
            <a:r>
              <a:rPr lang="ko-KR" altLang="en-US" dirty="0" err="1" smtClean="0"/>
              <a:t>되야함</a:t>
            </a:r>
            <a:endParaRPr lang="ko-KR" altLang="en-US" dirty="0" smtClean="0"/>
          </a:p>
          <a:p>
            <a:pPr lvl="1" eaLnBrk="1" hangingPunct="1">
              <a:defRPr/>
            </a:pPr>
            <a:r>
              <a:rPr lang="en-US" altLang="ko-KR" dirty="0" smtClean="0"/>
              <a:t>Example: Dates</a:t>
            </a:r>
          </a:p>
          <a:p>
            <a:pPr lvl="2" eaLnBrk="1" hangingPunct="1">
              <a:defRPr/>
            </a:pPr>
            <a:r>
              <a:rPr lang="en-US" altLang="ko-KR" dirty="0" smtClean="0"/>
              <a:t>U.S. format (mm/mm/</a:t>
            </a:r>
            <a:r>
              <a:rPr lang="en-US" altLang="ko-KR" dirty="0" err="1" smtClean="0"/>
              <a:t>yyyy</a:t>
            </a:r>
            <a:r>
              <a:rPr lang="en-US" altLang="ko-KR" dirty="0" smtClean="0"/>
              <a:t>)</a:t>
            </a:r>
          </a:p>
          <a:p>
            <a:pPr lvl="2" eaLnBrk="1" hangingPunct="1">
              <a:defRPr/>
            </a:pPr>
            <a:r>
              <a:rPr lang="en-US" altLang="ko-KR" dirty="0" smtClean="0"/>
              <a:t>European format (</a:t>
            </a:r>
            <a:r>
              <a:rPr lang="en-US" altLang="ko-KR" dirty="0" err="1" smtClean="0"/>
              <a:t>dd</a:t>
            </a:r>
            <a:r>
              <a:rPr lang="en-US" altLang="ko-KR" dirty="0" smtClean="0"/>
              <a:t>/mm/</a:t>
            </a:r>
            <a:r>
              <a:rPr lang="en-US" altLang="ko-KR" dirty="0" err="1" smtClean="0"/>
              <a:t>yyyy</a:t>
            </a:r>
            <a:r>
              <a:rPr lang="en-US" altLang="ko-KR" dirty="0" smtClean="0"/>
              <a:t>)</a:t>
            </a:r>
          </a:p>
          <a:p>
            <a:pPr lvl="2" eaLnBrk="1" hangingPunct="1">
              <a:defRPr/>
            </a:pPr>
            <a:r>
              <a:rPr lang="en-US" altLang="ko-KR" dirty="0" smtClean="0"/>
              <a:t>In both instances, 10 characters are needed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포맷들을 결정하는 정보는 분석 </a:t>
            </a:r>
            <a:r>
              <a:rPr lang="ko-KR" altLang="en-US" dirty="0" err="1" smtClean="0"/>
              <a:t>워크플로</a:t>
            </a:r>
            <a:r>
              <a:rPr lang="ko-KR" altLang="en-US" dirty="0" smtClean="0"/>
              <a:t> 동안에 얻어짐</a:t>
            </a:r>
          </a:p>
          <a:p>
            <a:pPr lvl="1" eaLnBrk="1" hangingPunct="1">
              <a:defRPr/>
            </a:pPr>
            <a:r>
              <a:rPr lang="ko-KR" altLang="en-US" dirty="0" smtClean="0"/>
              <a:t>각 반복은 이미 완료된 것에 변경을 시킨 결과를 가짐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실무적 이유로 정보는 </a:t>
            </a:r>
            <a:r>
              <a:rPr lang="ko-KR" altLang="en-US" dirty="0" err="1" smtClean="0"/>
              <a:t>가능한한</a:t>
            </a:r>
            <a:r>
              <a:rPr lang="ko-KR" altLang="en-US" dirty="0" smtClean="0"/>
              <a:t> 늦게 </a:t>
            </a:r>
            <a:r>
              <a:rPr lang="en-US" altLang="ko-KR" dirty="0" smtClean="0"/>
              <a:t>UML</a:t>
            </a:r>
            <a:r>
              <a:rPr lang="ko-KR" altLang="en-US" dirty="0" smtClean="0"/>
              <a:t>모델들에 추가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lvl="2"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Object-Oriented Design Steps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3E3B808-86AA-4A32-95FC-1023AC4B572A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14.6  </a:t>
            </a:r>
            <a:r>
              <a:rPr lang="ko-KR" altLang="en-US" smtClean="0"/>
              <a:t>객체</a:t>
            </a:r>
            <a:r>
              <a:rPr lang="en-US" altLang="ko-KR" smtClean="0"/>
              <a:t>-</a:t>
            </a:r>
            <a:r>
              <a:rPr lang="ko-KR" altLang="en-US" smtClean="0"/>
              <a:t>지향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Step 1.	</a:t>
            </a:r>
            <a:r>
              <a:rPr lang="ko-KR" altLang="en-US" dirty="0" smtClean="0"/>
              <a:t>클래스 다이어그램 완성</a:t>
            </a:r>
            <a:r>
              <a:rPr lang="en-US" altLang="ko-KR" dirty="0" smtClean="0"/>
              <a:t>(2/2)</a:t>
            </a:r>
            <a:endParaRPr lang="ko-KR" altLang="en-US" dirty="0" smtClean="0"/>
          </a:p>
          <a:p>
            <a:pPr lvl="1">
              <a:defRPr/>
            </a:pPr>
            <a:r>
              <a:rPr lang="ko-KR" altLang="en-US" dirty="0" smtClean="0"/>
              <a:t>첫 번째 단계의 주요 컴포넌트는 </a:t>
            </a:r>
            <a:r>
              <a:rPr lang="ko-KR" altLang="en-US" dirty="0" err="1" smtClean="0"/>
              <a:t>메소드들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오퍼레이션들의 구현들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클래스들에 할당하는 것</a:t>
            </a:r>
          </a:p>
          <a:p>
            <a:pPr lvl="1" eaLnBrk="1" hangingPunct="1">
              <a:defRPr/>
            </a:pPr>
            <a:r>
              <a:rPr lang="en-US" altLang="ko-KR" dirty="0" smtClean="0"/>
              <a:t>Principle A: </a:t>
            </a:r>
            <a:r>
              <a:rPr lang="ko-KR" altLang="en-US" dirty="0" smtClean="0"/>
              <a:t>정보은닉</a:t>
            </a:r>
            <a:r>
              <a:rPr lang="en-US" altLang="ko-KR" dirty="0" smtClean="0"/>
              <a:t>(Information hiding)</a:t>
            </a:r>
          </a:p>
          <a:p>
            <a:pPr lvl="1" eaLnBrk="1" hangingPunct="1">
              <a:defRPr/>
            </a:pPr>
            <a:r>
              <a:rPr lang="en-US" altLang="ko-KR" dirty="0" smtClean="0"/>
              <a:t>Principle B: </a:t>
            </a:r>
            <a:r>
              <a:rPr lang="ko-KR" altLang="en-US" dirty="0" smtClean="0"/>
              <a:t>특정 오퍼레이션이 객체의 많은 다른 클라이언트들에 호출되었다면 해당 객체의 각 클라이언트에 복사본</a:t>
            </a:r>
            <a:r>
              <a:rPr lang="en-US" altLang="ko-KR" dirty="0" smtClean="0"/>
              <a:t>(copy)</a:t>
            </a:r>
            <a:r>
              <a:rPr lang="ko-KR" altLang="en-US" dirty="0" smtClean="0"/>
              <a:t>을 갖기 보다는 차라리 객체의 메소드로 구현된 해당 오퍼레이션의 단일 복사본을 가짐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Principle C: </a:t>
            </a:r>
            <a:r>
              <a:rPr lang="ko-KR" altLang="en-US" dirty="0" smtClean="0"/>
              <a:t>책임</a:t>
            </a:r>
            <a:r>
              <a:rPr lang="en-US" altLang="ko-KR" dirty="0" smtClean="0"/>
              <a:t>-</a:t>
            </a:r>
            <a:r>
              <a:rPr lang="ko-KR" altLang="en-US" dirty="0" smtClean="0"/>
              <a:t>중심설계</a:t>
            </a:r>
            <a:r>
              <a:rPr lang="en-US" altLang="ko-KR" dirty="0" smtClean="0"/>
              <a:t>(Responsibility-driven design)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Object-Oriented Design Steps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1790DA-CF2B-4E3D-9BA8-23B8965130C1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14.7   </a:t>
            </a:r>
            <a:r>
              <a:rPr lang="ko-KR" altLang="en-US" sz="2000" smtClean="0"/>
              <a:t>객체</a:t>
            </a:r>
            <a:r>
              <a:rPr lang="en-US" altLang="ko-KR" sz="2000" smtClean="0"/>
              <a:t>-</a:t>
            </a:r>
            <a:r>
              <a:rPr lang="ko-KR" altLang="en-US" sz="2000" smtClean="0"/>
              <a:t>지향 설계</a:t>
            </a:r>
            <a:r>
              <a:rPr lang="en-US" altLang="ko-KR" sz="2000" smtClean="0"/>
              <a:t>: The Elevator Problem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ko-KR" dirty="0" smtClean="0"/>
              <a:t>Step 1.  </a:t>
            </a:r>
            <a:r>
              <a:rPr lang="ko-KR" altLang="en-US" dirty="0" smtClean="0"/>
              <a:t>클래스 다이어그램 완성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엘리베이터 </a:t>
            </a:r>
            <a:r>
              <a:rPr lang="ko-KR" altLang="en-US" dirty="0" err="1" smtClean="0"/>
              <a:t>부제어기</a:t>
            </a:r>
            <a:r>
              <a:rPr lang="en-US" altLang="ko-KR" dirty="0" smtClean="0"/>
              <a:t>(elevator </a:t>
            </a:r>
            <a:r>
              <a:rPr lang="en-US" altLang="ko-KR" dirty="0" err="1" smtClean="0"/>
              <a:t>subcontroller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CRC </a:t>
            </a:r>
            <a:r>
              <a:rPr lang="ko-KR" altLang="en-US" dirty="0" smtClean="0"/>
              <a:t>카드의 첫 번째 반복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52864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Object-Oriented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09100B-7C4B-42D5-9E6E-755AB0869712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14.7   </a:t>
            </a:r>
            <a:r>
              <a:rPr lang="ko-KR" altLang="en-US" sz="2000" smtClean="0"/>
              <a:t>객체</a:t>
            </a:r>
            <a:r>
              <a:rPr lang="en-US" altLang="ko-KR" sz="2000" smtClean="0"/>
              <a:t>-</a:t>
            </a:r>
            <a:r>
              <a:rPr lang="ko-KR" altLang="en-US" sz="2000" smtClean="0"/>
              <a:t>지향 설계</a:t>
            </a:r>
            <a:r>
              <a:rPr lang="en-US" altLang="ko-KR" sz="2000" smtClean="0"/>
              <a:t>: The Elevator Problem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ko-KR" dirty="0" smtClean="0">
                <a:ea typeface="ＭＳ Ｐゴシック" charset="-128"/>
              </a:rPr>
              <a:t>CRC card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52864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Object-Oriented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4EF6EF9-9D40-4C7D-9F5C-88216946223F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3277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33600"/>
            <a:ext cx="472440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14.7   </a:t>
            </a:r>
            <a:r>
              <a:rPr lang="ko-KR" altLang="en-US" sz="2000" smtClean="0">
                <a:solidFill>
                  <a:srgbClr val="FFFFFF"/>
                </a:solidFill>
              </a:rPr>
              <a:t>객체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지향 설계</a:t>
            </a:r>
            <a:r>
              <a:rPr lang="en-US" altLang="ko-KR" sz="2000" smtClean="0">
                <a:solidFill>
                  <a:srgbClr val="FFFFFF"/>
                </a:solidFill>
              </a:rPr>
              <a:t>: The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Responsibilities</a:t>
            </a:r>
          </a:p>
          <a:p>
            <a:pPr lvl="1" eaLnBrk="1" hangingPunct="1">
              <a:defRPr/>
            </a:pPr>
            <a:r>
              <a:rPr lang="en-US" altLang="ko-KR" dirty="0" smtClean="0"/>
              <a:t>8. Start timer</a:t>
            </a:r>
          </a:p>
          <a:p>
            <a:pPr lvl="1" eaLnBrk="1" hangingPunct="1">
              <a:defRPr/>
            </a:pPr>
            <a:r>
              <a:rPr lang="en-US" altLang="ko-KR" dirty="0" smtClean="0"/>
              <a:t>10.  Check requests, and</a:t>
            </a:r>
          </a:p>
          <a:p>
            <a:pPr lvl="1" eaLnBrk="1" hangingPunct="1">
              <a:defRPr/>
            </a:pPr>
            <a:r>
              <a:rPr lang="en-US" altLang="ko-KR" dirty="0" smtClean="0"/>
              <a:t>11. Update requests</a:t>
            </a:r>
          </a:p>
          <a:p>
            <a:pPr eaLnBrk="1" hangingPunct="1">
              <a:buFont typeface="Webdings" pitchFamily="-108" charset="2"/>
              <a:buNone/>
              <a:defRPr/>
            </a:pPr>
            <a:r>
              <a:rPr lang="en-US" altLang="ko-KR" sz="1600" dirty="0" smtClean="0"/>
              <a:t>	elevator controller</a:t>
            </a:r>
            <a:r>
              <a:rPr lang="ko-KR" altLang="en-US" sz="1600" dirty="0" smtClean="0"/>
              <a:t>에 할당</a:t>
            </a:r>
            <a:endParaRPr lang="en-US" altLang="ko-KR" sz="1600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엘리베이터 컨트롤러에 의해 수행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52864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Object-Oriented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31B35BD-B279-49BB-92AD-FBAD37F46612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14.7   </a:t>
            </a:r>
            <a:r>
              <a:rPr lang="ko-KR" altLang="en-US" sz="2000" smtClean="0">
                <a:solidFill>
                  <a:srgbClr val="FFFFFF"/>
                </a:solidFill>
              </a:rPr>
              <a:t>객체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지향 설계</a:t>
            </a:r>
            <a:r>
              <a:rPr lang="en-US" altLang="ko-KR" sz="2000" smtClean="0">
                <a:solidFill>
                  <a:srgbClr val="FFFFFF"/>
                </a:solidFill>
              </a:rPr>
              <a:t>: The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다른 한편 남아있는 열한 개 책임들</a:t>
            </a:r>
          </a:p>
          <a:p>
            <a:pPr lvl="1"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“Send a message to another class to tell it do something”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관련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클래스들에 다시 할당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책임</a:t>
            </a:r>
            <a:r>
              <a:rPr lang="en-US" altLang="ko-KR" dirty="0" smtClean="0"/>
              <a:t>-</a:t>
            </a:r>
            <a:r>
              <a:rPr lang="ko-KR" altLang="en-US" dirty="0" smtClean="0"/>
              <a:t>중심 설계이어야 한다는 의미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보안 관점 때문에 정보 은닉의 원칙은 여덟 개의 경우 모두에게 똑같이 적용</a:t>
            </a:r>
          </a:p>
          <a:p>
            <a:pPr lvl="3" eaLnBrk="1" hangingPunct="1">
              <a:buFont typeface="Arial" charset="0"/>
              <a:buChar char="–"/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ko-KR" dirty="0" smtClean="0">
                <a:latin typeface="Courier New" pitchFamily="-108" charset="0"/>
                <a:ea typeface="ＭＳ Ｐゴシック" charset="-128"/>
              </a:rPr>
              <a:t>clos</a:t>
            </a:r>
            <a:r>
              <a:rPr lang="en-US" altLang="ko-KR" sz="1600" dirty="0" smtClean="0">
                <a:latin typeface="Courier New" pitchFamily="-108" charset="0"/>
                <a:ea typeface="ＭＳ Ｐゴシック" charset="-128"/>
              </a:rPr>
              <a:t>e doors </a:t>
            </a:r>
            <a:r>
              <a:rPr lang="ko-KR" altLang="en-US" dirty="0" smtClean="0"/>
              <a:t>와 </a:t>
            </a:r>
            <a:r>
              <a:rPr lang="en-US" altLang="ko-KR" dirty="0" smtClean="0">
                <a:latin typeface="Courier New" pitchFamily="-108" charset="0"/>
                <a:ea typeface="ＭＳ Ｐゴシック" charset="-128"/>
              </a:rPr>
              <a:t>open doors </a:t>
            </a:r>
            <a:r>
              <a:rPr lang="ko-KR" altLang="en-US" dirty="0" err="1" smtClean="0"/>
              <a:t>메소드들은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ea typeface="ＭＳ Ｐゴシック" charset="-128"/>
              </a:rPr>
              <a:t>Elevator Doors Class</a:t>
            </a:r>
            <a:r>
              <a:rPr lang="ko-KR" altLang="en-US" dirty="0" smtClean="0"/>
              <a:t>에 할당</a:t>
            </a:r>
            <a:endParaRPr lang="en-US" altLang="ko-KR" dirty="0" smtClean="0"/>
          </a:p>
          <a:p>
            <a:pPr>
              <a:defRPr/>
            </a:pPr>
            <a:r>
              <a:rPr lang="en-US" altLang="ko-KR" sz="1600" dirty="0" smtClean="0">
                <a:latin typeface="Courier New" pitchFamily="-108" charset="0"/>
                <a:ea typeface="ＭＳ Ｐゴシック" charset="-128"/>
              </a:rPr>
              <a:t>turn off bu</a:t>
            </a:r>
            <a:r>
              <a:rPr lang="en-US" altLang="ko-KR" dirty="0" smtClean="0">
                <a:latin typeface="Courier New" pitchFamily="-108" charset="0"/>
                <a:ea typeface="ＭＳ Ｐゴシック" charset="-128"/>
              </a:rPr>
              <a:t>tton</a:t>
            </a:r>
            <a:r>
              <a:rPr lang="ko-KR" altLang="en-US" dirty="0" smtClean="0"/>
              <a:t>과</a:t>
            </a:r>
            <a:r>
              <a:rPr lang="en-US" altLang="ko-KR" dirty="0" smtClean="0">
                <a:latin typeface="Courier New" pitchFamily="-108" charset="0"/>
                <a:ea typeface="ＭＳ Ｐゴシック" charset="-128"/>
              </a:rPr>
              <a:t> turn on button </a:t>
            </a:r>
            <a:r>
              <a:rPr lang="ko-KR" altLang="en-US" dirty="0" err="1" smtClean="0"/>
              <a:t>메소드들은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ea typeface="ＭＳ Ｐゴシック" charset="-128"/>
              </a:rPr>
              <a:t>Floor Button Class</a:t>
            </a:r>
            <a:r>
              <a:rPr lang="ko-KR" altLang="en-US" dirty="0" smtClean="0"/>
              <a:t>와</a:t>
            </a:r>
            <a:r>
              <a:rPr lang="en-US" altLang="ko-KR" b="1" dirty="0" smtClean="0">
                <a:ea typeface="ＭＳ Ｐゴシック" charset="-128"/>
              </a:rPr>
              <a:t> Elevator Problem Class</a:t>
            </a:r>
            <a:r>
              <a:rPr lang="en-US" dirty="0" smtClean="0"/>
              <a:t> </a:t>
            </a:r>
            <a:r>
              <a:rPr lang="ko-KR" altLang="en-US" dirty="0" smtClean="0"/>
              <a:t>모두에게 할당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52864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Object-Oriented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F3A4BBE-BCC9-4FBE-9D9E-055A350ED3F9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84188" y="1014413"/>
            <a:ext cx="5473700" cy="360362"/>
          </a:xfrm>
        </p:spPr>
        <p:txBody>
          <a:bodyPr/>
          <a:lstStyle/>
          <a:p>
            <a:r>
              <a:rPr lang="ko-KR" altLang="en-US" smtClean="0"/>
              <a:t>개요</a:t>
            </a:r>
          </a:p>
        </p:txBody>
      </p:sp>
      <p:sp>
        <p:nvSpPr>
          <p:cNvPr id="8195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00" y="1844675"/>
            <a:ext cx="4330700" cy="3600450"/>
          </a:xfrm>
        </p:spPr>
        <p:txBody>
          <a:bodyPr/>
          <a:lstStyle/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설계와 추상화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오퍼레이션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중심 설계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데이터 흐름 분석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트랜잭션 분석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데이터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중심 설계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객체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지향 설계</a:t>
            </a:r>
            <a:endParaRPr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객체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지향 설계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: The elevator problem case study </a:t>
            </a:r>
          </a:p>
          <a:p>
            <a:pPr eaLnBrk="1" hangingPunct="1"/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객체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지향 설계</a:t>
            </a: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: The MSG Foundation case study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DD681EA2-7E87-4FB8-A08D-4DE09A18221B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7544" y="1545430"/>
            <a:ext cx="5514975" cy="12382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201" name="텍스트 개체 틀 2"/>
          <p:cNvSpPr txBox="1">
            <a:spLocks/>
          </p:cNvSpPr>
          <p:nvPr/>
        </p:nvSpPr>
        <p:spPr bwMode="auto">
          <a:xfrm>
            <a:off x="4787900" y="1844675"/>
            <a:ext cx="43561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ko-KR" altLang="en-US" sz="2000">
                <a:latin typeface="HY견고딕" pitchFamily="18" charset="-127"/>
                <a:ea typeface="HY견고딕" pitchFamily="18" charset="-127"/>
              </a:rPr>
              <a:t>설계 워크플로</a:t>
            </a:r>
            <a:endParaRPr lang="en-US" altLang="ko-KR" sz="200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ko-KR" altLang="en-US" sz="2000">
                <a:latin typeface="HY견고딕" pitchFamily="18" charset="-127"/>
                <a:ea typeface="HY견고딕" pitchFamily="18" charset="-127"/>
              </a:rPr>
              <a:t>테스트 워크플로</a:t>
            </a:r>
            <a:r>
              <a:rPr lang="en-US" altLang="ko-KR" sz="200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000">
                <a:latin typeface="HY견고딕" pitchFamily="18" charset="-127"/>
                <a:ea typeface="HY견고딕" pitchFamily="18" charset="-127"/>
              </a:rPr>
              <a:t>설계</a:t>
            </a:r>
            <a:endParaRPr lang="en-US" altLang="ko-KR" sz="200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ko-KR" altLang="en-US" sz="2000">
                <a:latin typeface="HY견고딕" pitchFamily="18" charset="-127"/>
                <a:ea typeface="HY견고딕" pitchFamily="18" charset="-127"/>
              </a:rPr>
              <a:t>상세설계용 정형기법</a:t>
            </a:r>
            <a:endParaRPr lang="en-US" altLang="ko-KR" sz="200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ko-KR" altLang="en-US" sz="2000">
                <a:latin typeface="HY견고딕" pitchFamily="18" charset="-127"/>
                <a:ea typeface="HY견고딕" pitchFamily="18" charset="-127"/>
              </a:rPr>
              <a:t>실시간 설계 기법</a:t>
            </a:r>
            <a:endParaRPr lang="en-US" altLang="ko-KR" sz="200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ko-KR" altLang="en-US" sz="2000">
                <a:latin typeface="HY견고딕" pitchFamily="18" charset="-127"/>
                <a:ea typeface="HY견고딕" pitchFamily="18" charset="-127"/>
              </a:rPr>
              <a:t>설계용 </a:t>
            </a:r>
            <a:r>
              <a:rPr lang="en-US" altLang="ko-KR" sz="2000">
                <a:latin typeface="HY견고딕" pitchFamily="18" charset="-127"/>
                <a:ea typeface="HY견고딕" pitchFamily="18" charset="-127"/>
              </a:rPr>
              <a:t>CASE </a:t>
            </a:r>
            <a:r>
              <a:rPr lang="ko-KR" altLang="en-US" sz="2000">
                <a:latin typeface="HY견고딕" pitchFamily="18" charset="-127"/>
                <a:ea typeface="HY견고딕" pitchFamily="18" charset="-127"/>
              </a:rPr>
              <a:t>툴</a:t>
            </a:r>
            <a:endParaRPr lang="en-US" altLang="ko-KR" sz="200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ko-KR" altLang="en-US" sz="2000">
                <a:latin typeface="HY견고딕" pitchFamily="18" charset="-127"/>
                <a:ea typeface="HY견고딕" pitchFamily="18" charset="-127"/>
              </a:rPr>
              <a:t>설계용 척도</a:t>
            </a:r>
            <a:endParaRPr lang="en-US" altLang="ko-KR" sz="2000"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ko-KR" altLang="en-US" sz="2000">
                <a:latin typeface="HY견고딕" pitchFamily="18" charset="-127"/>
                <a:ea typeface="HY견고딕" pitchFamily="18" charset="-127"/>
              </a:rPr>
              <a:t>설계 워크플로의 난제</a:t>
            </a:r>
            <a:endParaRPr lang="en-US" altLang="ko-KR" sz="20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14.7   </a:t>
            </a:r>
            <a:r>
              <a:rPr lang="ko-KR" altLang="en-US" sz="2000" smtClean="0">
                <a:solidFill>
                  <a:srgbClr val="FFFFFF"/>
                </a:solidFill>
              </a:rPr>
              <a:t>객체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지향 설계</a:t>
            </a:r>
            <a:r>
              <a:rPr lang="en-US" altLang="ko-KR" sz="2000" smtClean="0">
                <a:solidFill>
                  <a:srgbClr val="FFFFFF"/>
                </a:solidFill>
              </a:rPr>
              <a:t>: The Elevator Problem Case Study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97691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Detailed Class Diagram: Elevator Problem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9AB17F7-60EA-418E-B30E-491243897197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3584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773238"/>
            <a:ext cx="5203825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14.7   </a:t>
            </a:r>
            <a:r>
              <a:rPr lang="ko-KR" altLang="en-US" sz="2000" smtClean="0">
                <a:solidFill>
                  <a:srgbClr val="FFFFFF"/>
                </a:solidFill>
              </a:rPr>
              <a:t>객체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지향 설계</a:t>
            </a:r>
            <a:r>
              <a:rPr lang="en-US" altLang="ko-KR" sz="2000" smtClean="0">
                <a:solidFill>
                  <a:srgbClr val="FFFFFF"/>
                </a:solidFill>
              </a:rPr>
              <a:t>: The Elevator Problem Case Study</a:t>
            </a:r>
            <a:endParaRPr lang="ko-KR" altLang="en-US" sz="18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3322638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Step 2: </a:t>
            </a:r>
            <a:r>
              <a:rPr lang="ko-KR" altLang="en-US" dirty="0" smtClean="0"/>
              <a:t>상세 설계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sz="1400" dirty="0" err="1" smtClean="0">
                <a:latin typeface="Courier New" pitchFamily="-108" charset="0"/>
                <a:ea typeface="ＭＳ Ｐゴシック" charset="-128"/>
              </a:rPr>
              <a:t>elevatorEventLoop</a:t>
            </a:r>
            <a:endParaRPr lang="en-US" altLang="ko-KR" sz="1400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96880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Detailed Design: Elevator Problem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7AD6CA-A527-43F2-8AC8-3B0BA2543E4B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pic>
        <p:nvPicPr>
          <p:cNvPr id="3687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73238"/>
            <a:ext cx="3135313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14.8   </a:t>
            </a:r>
            <a:r>
              <a:rPr lang="ko-KR" altLang="en-US" sz="2000" smtClean="0"/>
              <a:t>객체</a:t>
            </a:r>
            <a:r>
              <a:rPr lang="en-US" altLang="ko-KR" sz="2000" smtClean="0"/>
              <a:t>-</a:t>
            </a:r>
            <a:r>
              <a:rPr lang="ko-KR" altLang="en-US" sz="2000" smtClean="0"/>
              <a:t>지향 설계</a:t>
            </a:r>
            <a:r>
              <a:rPr lang="en-US" altLang="ko-KR" sz="2000" smtClean="0"/>
              <a:t>: The MSG Foundation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Step 1.  </a:t>
            </a:r>
            <a:r>
              <a:rPr lang="ko-KR" altLang="en-US" dirty="0" smtClean="0"/>
              <a:t>클래스 다이어그램 완성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전체 클래스 다이어그램</a:t>
            </a:r>
            <a:r>
              <a:rPr lang="en-US" altLang="ko-KR" dirty="0" smtClean="0"/>
              <a:t>(Next slide)</a:t>
            </a:r>
          </a:p>
          <a:p>
            <a:pPr lvl="1" eaLnBrk="1" hangingPunct="1">
              <a:defRPr/>
            </a:pPr>
            <a:r>
              <a:rPr lang="en-US" altLang="ko-KR" b="1" dirty="0" smtClean="0"/>
              <a:t>Date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Class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Java</a:t>
            </a:r>
            <a:r>
              <a:rPr lang="ko-KR" altLang="en-US" dirty="0" smtClean="0"/>
              <a:t>는 </a:t>
            </a:r>
            <a:r>
              <a:rPr lang="en-US" altLang="ko-KR" sz="1400" dirty="0" err="1" smtClean="0"/>
              <a:t>java.text.Dateformat</a:t>
            </a:r>
            <a:r>
              <a:rPr lang="ko-KR" altLang="en-US" dirty="0" smtClean="0"/>
              <a:t>과 </a:t>
            </a:r>
            <a:r>
              <a:rPr lang="en-US" altLang="ko-KR" sz="1400" dirty="0" err="1" smtClean="0"/>
              <a:t>java.util.Calendar</a:t>
            </a:r>
            <a:r>
              <a:rPr lang="ko-KR" altLang="en-US" dirty="0" smtClean="0"/>
              <a:t>들을 포함해 날짜를 처리하는 내장 클래스</a:t>
            </a:r>
            <a:r>
              <a:rPr lang="en-US" altLang="ko-KR" dirty="0" smtClean="0"/>
              <a:t>(built-in class)</a:t>
            </a:r>
            <a:r>
              <a:rPr lang="ko-KR" altLang="en-US" dirty="0" smtClean="0"/>
              <a:t>들을 가짐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52864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Object-Oriented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4F4976B-0728-4309-A262-6BA04BBE7F9A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14.8   </a:t>
            </a:r>
            <a:r>
              <a:rPr lang="ko-KR" altLang="en-US" sz="2000" smtClean="0">
                <a:solidFill>
                  <a:srgbClr val="FFFFFF"/>
                </a:solidFill>
              </a:rPr>
              <a:t>객체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지향 설계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40084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Final Class Diagram: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2710F47-26E7-4834-A2EC-AF15632B7107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3892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773238"/>
            <a:ext cx="3743325" cy="449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14.8   </a:t>
            </a:r>
            <a:r>
              <a:rPr lang="ko-KR" altLang="en-US" sz="2000" smtClean="0">
                <a:solidFill>
                  <a:srgbClr val="FFFFFF"/>
                </a:solidFill>
              </a:rPr>
              <a:t>객체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지향 설계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76900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Class Diagram with Attributes: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28F70DE-4977-4C75-8D6A-5A0B64AF2613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3994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773238"/>
            <a:ext cx="6372225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14.8   </a:t>
            </a:r>
            <a:r>
              <a:rPr lang="ko-KR" altLang="en-US" sz="2000" smtClean="0">
                <a:solidFill>
                  <a:srgbClr val="FFFFFF"/>
                </a:solidFill>
              </a:rPr>
              <a:t>객체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지향 설계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84100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Assigning Methods to Classes: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4BDB814-97AB-418C-BE19-D525168EE97F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Example: </a:t>
            </a:r>
            <a:r>
              <a:rPr lang="en-US" altLang="ko-KR" dirty="0" err="1" smtClean="0">
                <a:latin typeface="Courier New" pitchFamily="-108" charset="0"/>
                <a:ea typeface="ＭＳ Ｐゴシック" charset="-128"/>
              </a:rPr>
              <a:t>setAssetNumber</a:t>
            </a:r>
            <a:r>
              <a:rPr lang="en-US" altLang="ko-KR" sz="1600" dirty="0" smtClean="0">
                <a:latin typeface="Courier New" pitchFamily="-108" charset="0"/>
                <a:ea typeface="ＭＳ Ｐゴシック" charset="-128"/>
              </a:rPr>
              <a:t>, </a:t>
            </a:r>
            <a:r>
              <a:rPr lang="en-US" altLang="ko-KR" dirty="0" err="1" smtClean="0">
                <a:latin typeface="Courier New" pitchFamily="-108" charset="0"/>
                <a:ea typeface="ＭＳ Ｐゴシック" charset="-128"/>
              </a:rPr>
              <a:t>getAssetNumber</a:t>
            </a:r>
            <a:endParaRPr lang="en-US" altLang="ko-KR" dirty="0" smtClean="0">
              <a:latin typeface="Courier New" pitchFamily="-108" charset="0"/>
              <a:ea typeface="ＭＳ Ｐゴシック" charset="-128"/>
            </a:endParaRPr>
          </a:p>
          <a:p>
            <a:pPr lvl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패러다임은 </a:t>
            </a:r>
            <a:r>
              <a:rPr lang="ko-KR" altLang="en-US" dirty="0" err="1" smtClean="0"/>
              <a:t>상속성을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err="1" smtClean="0"/>
              <a:t>setAssetNumber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sz="1400" dirty="0" smtClean="0"/>
              <a:t>Asset Class</a:t>
            </a:r>
            <a:r>
              <a:rPr lang="ko-KR" altLang="en-US" dirty="0" smtClean="0"/>
              <a:t>에 할당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sz="1400" dirty="0" smtClean="0"/>
              <a:t>Asset Class</a:t>
            </a:r>
            <a:r>
              <a:rPr lang="ko-KR" altLang="en-US" dirty="0" smtClean="0"/>
              <a:t>뿐만 아니라 상속성의 결과로 나온 </a:t>
            </a:r>
            <a:r>
              <a:rPr lang="en-US" altLang="ko-KR" sz="1400" dirty="0" smtClean="0"/>
              <a:t>Asset Class</a:t>
            </a:r>
            <a:r>
              <a:rPr lang="ko-KR" altLang="en-US" dirty="0" smtClean="0"/>
              <a:t>의 모든 서브클래스의 인스턴스들에도 적용</a:t>
            </a:r>
            <a:endParaRPr lang="en-US" altLang="ko-KR" dirty="0" smtClean="0"/>
          </a:p>
        </p:txBody>
      </p:sp>
      <p:pic>
        <p:nvPicPr>
          <p:cNvPr id="4096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3714750"/>
            <a:ext cx="6316663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14.8   </a:t>
            </a:r>
            <a:r>
              <a:rPr lang="ko-KR" altLang="en-US" sz="2000" smtClean="0">
                <a:solidFill>
                  <a:srgbClr val="FFFFFF"/>
                </a:solidFill>
              </a:rPr>
              <a:t>객체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지향 설계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84100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Assigning Methods to Classes: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AA6BBD7-7BF6-46C3-BD52-F9E512630436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다른 </a:t>
            </a:r>
            <a:r>
              <a:rPr lang="ko-KR" altLang="en-US" dirty="0" err="1" smtClean="0"/>
              <a:t>메소드들을</a:t>
            </a:r>
            <a:r>
              <a:rPr lang="ko-KR" altLang="en-US" dirty="0" smtClean="0"/>
              <a:t> 적합한 클래스들에 할당하는 것도 똑 같이 간단함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결과는 부록 </a:t>
            </a:r>
            <a:r>
              <a:rPr lang="en-US" altLang="ko-KR" dirty="0" smtClean="0"/>
              <a:t>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14.8   </a:t>
            </a:r>
            <a:r>
              <a:rPr lang="ko-KR" altLang="en-US" sz="2000" smtClean="0">
                <a:solidFill>
                  <a:srgbClr val="FFFFFF"/>
                </a:solidFill>
              </a:rPr>
              <a:t>객체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지향 설계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24784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Detailed Design: MSG Foundation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175489D-B7B6-492E-B96C-A9F43BA96B6C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Step 2.  </a:t>
            </a:r>
            <a:r>
              <a:rPr lang="ko-KR" altLang="en-US" dirty="0" smtClean="0"/>
              <a:t>상세설계 수행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택해서 그것이 수행할 것을 결정해서 구축하는 것</a:t>
            </a:r>
          </a:p>
          <a:p>
            <a:pPr lvl="1" eaLnBrk="1" hangingPunct="1">
              <a:defRPr/>
            </a:pPr>
            <a:r>
              <a:rPr lang="ko-KR" altLang="en-US" dirty="0" smtClean="0"/>
              <a:t>적절한 형식의 상세설계를 나타냄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PDL (</a:t>
            </a:r>
            <a:r>
              <a:rPr lang="en-US" altLang="ko-KR" dirty="0" err="1" smtClean="0"/>
              <a:t>pseudocode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이용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14.8   </a:t>
            </a:r>
            <a:r>
              <a:rPr lang="ko-KR" altLang="en-US" sz="2000" smtClean="0">
                <a:solidFill>
                  <a:srgbClr val="FFFFFF"/>
                </a:solidFill>
              </a:rPr>
              <a:t>객체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지향 설계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784912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Method </a:t>
            </a:r>
            <a:r>
              <a:rPr lang="en-US" altLang="ko-KR" dirty="0" err="1" smtClean="0">
                <a:latin typeface="Courier New" pitchFamily="-108" charset="0"/>
                <a:ea typeface="ＭＳ Ｐゴシック" charset="-128"/>
              </a:rPr>
              <a:t>EstimateFundsForWeek</a:t>
            </a:r>
            <a:r>
              <a:rPr lang="en-US" altLang="ko-KR" dirty="0" smtClean="0">
                <a:latin typeface="Courier New" pitchFamily="-108" charset="0"/>
                <a:ea typeface="ＭＳ Ｐゴシック" charset="-128"/>
              </a:rPr>
              <a:t>::</a:t>
            </a:r>
            <a:r>
              <a:rPr lang="en-US" altLang="ko-KR" dirty="0" err="1" smtClean="0">
                <a:latin typeface="Courier New" pitchFamily="-108" charset="0"/>
                <a:ea typeface="ＭＳ Ｐゴシック" charset="-128"/>
              </a:rPr>
              <a:t>computeEstimatedFunds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2BA5393-0BC4-40BA-AB85-346342AA1298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4404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773238"/>
            <a:ext cx="41719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>
                <a:solidFill>
                  <a:srgbClr val="FFFFFF"/>
                </a:solidFill>
              </a:rPr>
              <a:t>14.8   </a:t>
            </a:r>
            <a:r>
              <a:rPr lang="ko-KR" altLang="en-US" sz="2000" smtClean="0">
                <a:solidFill>
                  <a:srgbClr val="FFFFFF"/>
                </a:solidFill>
              </a:rPr>
              <a:t>객체</a:t>
            </a:r>
            <a:r>
              <a:rPr lang="en-US" altLang="ko-KR" sz="2000" smtClean="0">
                <a:solidFill>
                  <a:srgbClr val="FFFFFF"/>
                </a:solidFill>
              </a:rPr>
              <a:t>-</a:t>
            </a:r>
            <a:r>
              <a:rPr lang="ko-KR" altLang="en-US" sz="2000" smtClean="0">
                <a:solidFill>
                  <a:srgbClr val="FFFFFF"/>
                </a:solidFill>
              </a:rPr>
              <a:t>지향 설계</a:t>
            </a:r>
            <a:r>
              <a:rPr lang="en-US" altLang="ko-KR" sz="2000" smtClean="0">
                <a:solidFill>
                  <a:srgbClr val="FFFFFF"/>
                </a:solidFill>
              </a:rPr>
              <a:t>: The MSG Foundation Case Study</a:t>
            </a:r>
            <a:endParaRPr lang="ko-KR" altLang="en-US" sz="180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192936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Method </a:t>
            </a:r>
            <a:r>
              <a:rPr lang="en-US" altLang="ko-KR" dirty="0" smtClean="0">
                <a:latin typeface="Courier New" pitchFamily="-108" charset="0"/>
                <a:ea typeface="ＭＳ Ｐゴシック" charset="-128"/>
              </a:rPr>
              <a:t>Mortgage::</a:t>
            </a:r>
            <a:r>
              <a:rPr lang="en-US" altLang="ko-KR" dirty="0" err="1" smtClean="0">
                <a:latin typeface="Courier New" pitchFamily="-108" charset="0"/>
                <a:ea typeface="ＭＳ Ｐゴシック" charset="-128"/>
              </a:rPr>
              <a:t>totalWeeklyNetPayments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06DF35-B21D-4CB8-A77C-A923D63A3C20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4506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773238"/>
            <a:ext cx="30257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>
                <a:ea typeface="ＭＳ Ｐゴシック" pitchFamily="34" charset="-128"/>
              </a:rPr>
              <a:t>14.0 Design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프로덕트의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측면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오퍼레이션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opreation</a:t>
            </a:r>
            <a:r>
              <a:rPr lang="en-US" altLang="ko-KR" dirty="0" smtClean="0"/>
              <a:t>)</a:t>
            </a:r>
          </a:p>
          <a:p>
            <a:pPr lvl="1" eaLnBrk="1" hangingPunct="1">
              <a:defRPr/>
            </a:pPr>
            <a:r>
              <a:rPr lang="ko-KR" altLang="en-US" dirty="0" smtClean="0"/>
              <a:t>오퍼레이션에서 작동되는 데이터</a:t>
            </a:r>
            <a:r>
              <a:rPr lang="en-US" altLang="ko-KR" dirty="0" smtClean="0"/>
              <a:t>(data)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프로덕트</a:t>
            </a:r>
            <a:r>
              <a:rPr lang="ko-KR" altLang="en-US" dirty="0" smtClean="0"/>
              <a:t> 설계의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기본 방법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오퍼레이션</a:t>
            </a:r>
            <a:r>
              <a:rPr lang="en-US" altLang="ko-KR" dirty="0" smtClean="0"/>
              <a:t>-</a:t>
            </a:r>
            <a:r>
              <a:rPr lang="ko-KR" altLang="en-US" dirty="0" smtClean="0"/>
              <a:t>중심 설계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데이터</a:t>
            </a:r>
            <a:r>
              <a:rPr lang="en-US" altLang="ko-KR" dirty="0" smtClean="0"/>
              <a:t>-</a:t>
            </a:r>
            <a:r>
              <a:rPr lang="ko-KR" altLang="en-US" dirty="0" smtClean="0"/>
              <a:t>중심 설계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세번째</a:t>
            </a:r>
            <a:r>
              <a:rPr lang="ko-KR" altLang="en-US" dirty="0" smtClean="0"/>
              <a:t> 방법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Hybrid methods</a:t>
            </a:r>
          </a:p>
          <a:p>
            <a:pPr lvl="1" eaLnBrk="1" hangingPunct="1">
              <a:defRPr/>
            </a:pPr>
            <a:r>
              <a:rPr lang="en-US" altLang="ko-KR" dirty="0" smtClean="0"/>
              <a:t>For example, </a:t>
            </a:r>
            <a:r>
              <a:rPr lang="ko-KR" altLang="en-US" dirty="0" smtClean="0"/>
              <a:t>객체 지향 설계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592536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Data and Actions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14DF897-9EC4-4441-884D-4A278880B76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14.9  </a:t>
            </a:r>
            <a:r>
              <a:rPr lang="ko-KR" altLang="en-US" smtClean="0"/>
              <a:t>설계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설계 </a:t>
            </a:r>
            <a:r>
              <a:rPr lang="ko-KR" altLang="en-US" dirty="0" err="1" smtClean="0"/>
              <a:t>워크플로</a:t>
            </a:r>
            <a:r>
              <a:rPr lang="en-US" altLang="ko-KR" dirty="0" smtClean="0"/>
              <a:t>:</a:t>
            </a:r>
          </a:p>
          <a:p>
            <a:pPr lvl="1">
              <a:defRPr/>
            </a:pPr>
            <a:r>
              <a:rPr lang="ko-KR" altLang="en-US" dirty="0" smtClean="0"/>
              <a:t>전체적인 목적은 재료가 프로그래머에 의해 수행될 수 있는 형식</a:t>
            </a:r>
            <a:r>
              <a:rPr lang="en-US" altLang="ko-KR" dirty="0" smtClean="0"/>
              <a:t>(form)</a:t>
            </a:r>
            <a:r>
              <a:rPr lang="ko-KR" altLang="en-US" dirty="0" smtClean="0"/>
              <a:t>으로 될 때까지 분석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산출물들을 정제하는 것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설계 </a:t>
            </a:r>
            <a:r>
              <a:rPr lang="ko-KR" altLang="en-US" dirty="0" err="1" smtClean="0"/>
              <a:t>워크플로의</a:t>
            </a:r>
            <a:r>
              <a:rPr lang="ko-KR" altLang="en-US" dirty="0" smtClean="0"/>
              <a:t> 부분으로 많은 의사결정이 필요</a:t>
            </a:r>
            <a:r>
              <a:rPr lang="en-US" altLang="ko-KR" dirty="0" smtClean="0"/>
              <a:t>:</a:t>
            </a:r>
          </a:p>
          <a:p>
            <a:pPr lvl="1" eaLnBrk="1" hangingPunct="1">
              <a:defRPr/>
            </a:pPr>
            <a:r>
              <a:rPr lang="ko-KR" altLang="en-US" dirty="0" smtClean="0"/>
              <a:t>구현될 프로그래밍 언어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재사용</a:t>
            </a:r>
            <a:r>
              <a:rPr lang="en-US" altLang="ko-KR" dirty="0" smtClean="0"/>
              <a:t>(Reuse)</a:t>
            </a:r>
          </a:p>
          <a:p>
            <a:pPr lvl="1" eaLnBrk="1" hangingPunct="1">
              <a:defRPr/>
            </a:pPr>
            <a:r>
              <a:rPr lang="ko-KR" altLang="en-US" dirty="0" err="1" smtClean="0"/>
              <a:t>이식성</a:t>
            </a:r>
            <a:r>
              <a:rPr lang="en-US" altLang="ko-KR" dirty="0" smtClean="0"/>
              <a:t>(Portability)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Design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C4B6D5B-E858-41E0-AB9E-2532038F3405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14.9  </a:t>
            </a:r>
            <a:r>
              <a:rPr lang="ko-KR" altLang="en-US" smtClean="0"/>
              <a:t>설계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대규모 </a:t>
            </a:r>
            <a:r>
              <a:rPr lang="ko-KR" altLang="en-US" dirty="0" err="1" smtClean="0"/>
              <a:t>워크플로를</a:t>
            </a:r>
            <a:r>
              <a:rPr lang="ko-KR" altLang="en-US" dirty="0" smtClean="0"/>
              <a:t> 아주 독립된 소규모의 </a:t>
            </a:r>
            <a:r>
              <a:rPr lang="ko-KR" altLang="en-US" dirty="0" err="1" smtClean="0"/>
              <a:t>워크플로로</a:t>
            </a:r>
            <a:r>
              <a:rPr lang="ko-KR" altLang="en-US" dirty="0" smtClean="0"/>
              <a:t> 분해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구현 </a:t>
            </a:r>
            <a:r>
              <a:rPr lang="ko-KR" altLang="en-US" dirty="0" err="1" smtClean="0"/>
              <a:t>워크플로를</a:t>
            </a:r>
            <a:r>
              <a:rPr lang="ko-KR" altLang="en-US" dirty="0" smtClean="0"/>
              <a:t> 서브시스템</a:t>
            </a:r>
            <a:r>
              <a:rPr lang="en-US" altLang="ko-KR" dirty="0" smtClean="0"/>
              <a:t>(subsystem)</a:t>
            </a:r>
            <a:r>
              <a:rPr lang="ko-KR" altLang="en-US" dirty="0" smtClean="0"/>
              <a:t>이라고 부르는 관리하기 쉬운 조각</a:t>
            </a:r>
            <a:r>
              <a:rPr lang="en-US" altLang="ko-KR" dirty="0" smtClean="0"/>
              <a:t>(piece)</a:t>
            </a:r>
            <a:r>
              <a:rPr lang="ko-KR" altLang="en-US" dirty="0" smtClean="0"/>
              <a:t>들로 분해시키는 것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MSG Foundation </a:t>
            </a:r>
            <a:r>
              <a:rPr lang="ko-KR" altLang="en-US" dirty="0" smtClean="0"/>
              <a:t>사례연구를 서브시스템들로 분해시킬 필요는 없음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이 사례연구는 너무 소규모이기 때문</a:t>
            </a:r>
            <a:endParaRPr lang="en-US" altLang="ko-KR" dirty="0" smtClean="0"/>
          </a:p>
          <a:p>
            <a:pPr eaLnBrk="1" hangingPunct="1">
              <a:defRPr/>
            </a:pPr>
            <a:endParaRPr lang="ko-KR" altLang="en-US" dirty="0" smtClean="0"/>
          </a:p>
          <a:p>
            <a:pPr>
              <a:buFontTx/>
              <a:buNone/>
              <a:defRPr/>
            </a:pP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Design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70E57E6-A2F4-42E8-84F2-090C6355DC8F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14.9  </a:t>
            </a:r>
            <a:r>
              <a:rPr lang="ko-KR" altLang="en-US" smtClean="0"/>
              <a:t>설계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규모 </a:t>
            </a:r>
            <a:r>
              <a:rPr lang="ko-KR" altLang="en-US" dirty="0" err="1" smtClean="0"/>
              <a:t>워크플로들이</a:t>
            </a:r>
            <a:r>
              <a:rPr lang="ko-KR" altLang="en-US" dirty="0" smtClean="0"/>
              <a:t> 서브시스템들로 </a:t>
            </a:r>
            <a:r>
              <a:rPr lang="ko-KR" altLang="en-US" dirty="0" err="1" smtClean="0"/>
              <a:t>분해해야하는</a:t>
            </a:r>
            <a:r>
              <a:rPr lang="ko-KR" altLang="en-US" dirty="0" smtClean="0"/>
              <a:t> 두 가지 이유</a:t>
            </a:r>
            <a:r>
              <a:rPr lang="en-US" altLang="ko-KR" dirty="0" smtClean="0">
                <a:ea typeface="ＭＳ Ｐゴシック" charset="-128"/>
              </a:rPr>
              <a:t>: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ko-KR" altLang="en-US" dirty="0" smtClean="0"/>
              <a:t>하나의 대규모 시스템보다 많은 소규모 서브시스템들로 </a:t>
            </a:r>
            <a:r>
              <a:rPr lang="ko-KR" altLang="en-US" dirty="0" err="1" smtClean="0"/>
              <a:t>구현하는게</a:t>
            </a:r>
            <a:r>
              <a:rPr lang="ko-KR" altLang="en-US" dirty="0" smtClean="0"/>
              <a:t> 쉬움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pPr lvl="1"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ko-KR" altLang="en-US" dirty="0" smtClean="0"/>
              <a:t>만약 구현될 서브시스템들이 아주 독립적이라면 이들은 병렬적으로 작업을 수행하는 프로그래밍 팀들이 구현</a:t>
            </a:r>
          </a:p>
          <a:p>
            <a:pPr lvl="2">
              <a:defRPr/>
            </a:pPr>
            <a:r>
              <a:rPr lang="ko-KR" altLang="en-US" dirty="0" smtClean="0"/>
              <a:t>전체적으로 소프트웨어 </a:t>
            </a:r>
            <a:r>
              <a:rPr lang="ko-KR" altLang="en-US" dirty="0" err="1" smtClean="0"/>
              <a:t>프로덕트에서</a:t>
            </a:r>
            <a:r>
              <a:rPr lang="ko-KR" altLang="en-US" dirty="0" smtClean="0"/>
              <a:t> 빠르게 산출물을 인도하는 결과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Design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09D97D3-7516-4948-89D1-D1878D32B6C1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14.9  </a:t>
            </a:r>
            <a:r>
              <a:rPr lang="ko-KR" altLang="en-US" smtClean="0"/>
              <a:t>설계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소프트웨어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아키텍처</a:t>
            </a:r>
            <a:r>
              <a:rPr lang="en-US" altLang="ko-KR" dirty="0" smtClean="0"/>
              <a:t>(architecture)</a:t>
            </a:r>
            <a:endParaRPr lang="ko-KR" altLang="en-US" dirty="0" smtClean="0"/>
          </a:p>
          <a:p>
            <a:pPr lvl="1" eaLnBrk="1" hangingPunct="1">
              <a:defRPr/>
            </a:pPr>
            <a:r>
              <a:rPr lang="ko-KR" altLang="en-US" dirty="0" smtClean="0"/>
              <a:t>다양한 컴포넌트</a:t>
            </a:r>
            <a:r>
              <a:rPr lang="en-US" altLang="ko-KR" dirty="0" smtClean="0"/>
              <a:t>(The various components)</a:t>
            </a:r>
          </a:p>
          <a:p>
            <a:pPr lvl="1" eaLnBrk="1" hangingPunct="1">
              <a:defRPr/>
            </a:pPr>
            <a:r>
              <a:rPr lang="ko-KR" altLang="en-US" dirty="0" smtClean="0"/>
              <a:t>알맞은 방법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서브시스템으로 구성요소 할당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아키텍처 설계의 과제는 전문화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소프트웨어 </a:t>
            </a:r>
            <a:r>
              <a:rPr lang="ko-KR" altLang="en-US" dirty="0" err="1" smtClean="0"/>
              <a:t>아키텍트에</a:t>
            </a:r>
            <a:r>
              <a:rPr lang="ko-KR" altLang="en-US" dirty="0" smtClean="0"/>
              <a:t> 의해 수행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Design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D6BD83-1A30-4CC4-AD90-C277B6F4C198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14.9  </a:t>
            </a:r>
            <a:r>
              <a:rPr lang="ko-KR" altLang="en-US" smtClean="0"/>
              <a:t>설계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기술 전문가 이외에도 </a:t>
            </a:r>
            <a:r>
              <a:rPr lang="ko-KR" altLang="en-US" dirty="0" err="1" smtClean="0"/>
              <a:t>아치텍트는</a:t>
            </a:r>
            <a:r>
              <a:rPr lang="ko-KR" altLang="en-US" dirty="0" smtClean="0"/>
              <a:t> 트레이드</a:t>
            </a:r>
            <a:r>
              <a:rPr lang="en-US" altLang="ko-KR" dirty="0" smtClean="0"/>
              <a:t>-</a:t>
            </a:r>
            <a:r>
              <a:rPr lang="ko-KR" altLang="en-US" dirty="0" smtClean="0"/>
              <a:t>오프</a:t>
            </a:r>
            <a:r>
              <a:rPr lang="en-US" altLang="ko-KR" dirty="0" smtClean="0"/>
              <a:t>(trade-off:</a:t>
            </a:r>
            <a:r>
              <a:rPr lang="ko-KR" altLang="en-US" dirty="0" smtClean="0"/>
              <a:t>절충</a:t>
            </a:r>
            <a:r>
              <a:rPr lang="en-US" altLang="ko-KR" dirty="0" smtClean="0"/>
              <a:t>)</a:t>
            </a:r>
          </a:p>
          <a:p>
            <a:pPr lvl="1" eaLnBrk="1" hangingPunct="1">
              <a:defRPr/>
            </a:pPr>
            <a:r>
              <a:rPr lang="ko-KR" altLang="en-US" dirty="0" smtClean="0"/>
              <a:t>기능적 요구사항들 </a:t>
            </a:r>
            <a:r>
              <a:rPr lang="en-US" altLang="ko-KR" dirty="0" smtClean="0"/>
              <a:t>,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유스</a:t>
            </a:r>
            <a:r>
              <a:rPr lang="ko-KR" altLang="en-US" dirty="0" smtClean="0"/>
              <a:t> 케이스들을 충족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비기능적 요구사항들도 충족시킬 필요가 있음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err="1" smtClean="0"/>
              <a:t>이식성</a:t>
            </a:r>
            <a:r>
              <a:rPr lang="en-US" altLang="ko-KR" dirty="0" smtClean="0"/>
              <a:t>(8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신뢰성</a:t>
            </a:r>
            <a:r>
              <a:rPr lang="en-US" altLang="ko-KR" dirty="0" smtClean="0"/>
              <a:t>(6.4.2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강건성</a:t>
            </a:r>
            <a:r>
              <a:rPr lang="en-US" altLang="ko-KR" dirty="0" smtClean="0"/>
              <a:t>(6.4.3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유지보수성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 등등이 포함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예산과 시간 제약들 내에서 이들 모든 것을 수행할 필요가 있음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아키텍트는</a:t>
            </a:r>
            <a:r>
              <a:rPr lang="ko-KR" altLang="en-US" dirty="0" smtClean="0"/>
              <a:t> 트레이드</a:t>
            </a:r>
            <a:r>
              <a:rPr lang="en-US" altLang="ko-KR" dirty="0" smtClean="0"/>
              <a:t>-</a:t>
            </a:r>
            <a:r>
              <a:rPr lang="ko-KR" altLang="en-US" dirty="0" smtClean="0"/>
              <a:t>오프를 분명하게 사상</a:t>
            </a:r>
            <a:r>
              <a:rPr lang="en-US" altLang="ko-KR" dirty="0" smtClean="0"/>
              <a:t>(mapping)</a:t>
            </a:r>
            <a:r>
              <a:rPr lang="ko-KR" altLang="en-US" dirty="0" smtClean="0"/>
              <a:t>시켜 클라이언트의 의사결정을 도움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Design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8F2F258-C578-4D82-96EB-9EB4CF896331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14.9  </a:t>
            </a:r>
            <a:r>
              <a:rPr lang="ko-KR" altLang="en-US" smtClean="0"/>
              <a:t>설계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기능적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그리고 비기능적 요구사항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모두를 충족시키는 소프트웨어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개발하는 것은 불가능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예산과 시간제약 내에서 프로젝트를 끝내기는 더욱 불가능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그래서 항상 절충안이 만들어 짐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일부 요구사항을 지연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예산 증가시키기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인도 마감일을 변경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Design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B8D6A5-FEA4-46C7-BB6D-F245718C33DE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14.9  </a:t>
            </a:r>
            <a:r>
              <a:rPr lang="ko-KR" altLang="en-US" smtClean="0"/>
              <a:t>설계 워크플로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소프트웨어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아키텍처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인도된 </a:t>
            </a:r>
            <a:r>
              <a:rPr lang="ko-KR" altLang="en-US" dirty="0" err="1" smtClean="0"/>
              <a:t>프로덕트가</a:t>
            </a:r>
            <a:r>
              <a:rPr lang="ko-KR" altLang="en-US" dirty="0" smtClean="0"/>
              <a:t> 성공인지 실패인지를 결정하는데 중요한 인자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아키텍처에 관한 중요한 결정들은 설계 </a:t>
            </a:r>
            <a:r>
              <a:rPr lang="ko-KR" altLang="en-US" dirty="0" err="1" smtClean="0"/>
              <a:t>워크플로를</a:t>
            </a:r>
            <a:r>
              <a:rPr lang="ko-KR" altLang="en-US" dirty="0" smtClean="0"/>
              <a:t> 수행하는 동안 수행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요구사항 </a:t>
            </a:r>
            <a:r>
              <a:rPr lang="ko-KR" altLang="en-US" dirty="0" err="1" smtClean="0"/>
              <a:t>워크플로가</a:t>
            </a:r>
            <a:r>
              <a:rPr lang="ko-KR" altLang="en-US" dirty="0" smtClean="0"/>
              <a:t> 제대로 수행되지 않았다면 추가로 시간과 돈이 분석 </a:t>
            </a:r>
            <a:r>
              <a:rPr lang="ko-KR" altLang="en-US" dirty="0" err="1" smtClean="0"/>
              <a:t>워크플로에</a:t>
            </a:r>
            <a:r>
              <a:rPr lang="ko-KR" altLang="en-US" dirty="0" smtClean="0"/>
              <a:t> 투입하여 프로젝트를 성공 </a:t>
            </a:r>
            <a:r>
              <a:rPr lang="ko-KR" altLang="en-US" dirty="0" err="1" smtClean="0"/>
              <a:t>시킬수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분석 </a:t>
            </a:r>
            <a:r>
              <a:rPr lang="ko-KR" altLang="en-US" dirty="0" err="1" smtClean="0"/>
              <a:t>워크플로가</a:t>
            </a:r>
            <a:r>
              <a:rPr lang="ko-KR" altLang="en-US" dirty="0" smtClean="0"/>
              <a:t> 부적합하다면 설계 </a:t>
            </a:r>
            <a:r>
              <a:rPr lang="ko-KR" altLang="en-US" dirty="0" err="1" smtClean="0"/>
              <a:t>워크플로에</a:t>
            </a:r>
            <a:r>
              <a:rPr lang="ko-KR" altLang="en-US" dirty="0" smtClean="0"/>
              <a:t> 추가 노력을 투입시켜 회복시킬 가능성도 있음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그러나 만약 아키텍처가 최적이 아니라면 회복시킬 방법이 없음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개발 팀에는 필요한 전문 기술을 겸비한 </a:t>
            </a:r>
            <a:r>
              <a:rPr lang="ko-KR" altLang="en-US" dirty="0" err="1" smtClean="0"/>
              <a:t>아키텍트와</a:t>
            </a:r>
            <a:r>
              <a:rPr lang="ko-KR" altLang="en-US" dirty="0" smtClean="0"/>
              <a:t> 숙련된 사람들이 </a:t>
            </a:r>
            <a:r>
              <a:rPr lang="ko-KR" altLang="en-US" dirty="0" err="1" smtClean="0"/>
              <a:t>포함되야함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9659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Design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C8D110E-35F8-4C43-A56C-AEEEC7C91B73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14.10  </a:t>
            </a:r>
            <a:r>
              <a:rPr lang="ko-KR" altLang="en-US" smtClean="0"/>
              <a:t>테스트 워크플로</a:t>
            </a:r>
            <a:r>
              <a:rPr lang="en-US" altLang="ko-KR" smtClean="0"/>
              <a:t>: </a:t>
            </a:r>
            <a:r>
              <a:rPr lang="ko-KR" altLang="en-US" smtClean="0"/>
              <a:t>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설계 테스트의 목적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명세들이 설계 자체의 정확성을 보장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설계에 정확하고 완전하게 통합되었는지를 확인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err="1" smtClean="0"/>
              <a:t>프로덕트가</a:t>
            </a:r>
            <a:r>
              <a:rPr lang="ko-KR" altLang="en-US" dirty="0" smtClean="0"/>
              <a:t> 트랜잭션</a:t>
            </a:r>
            <a:r>
              <a:rPr lang="en-US" altLang="ko-KR" dirty="0" smtClean="0"/>
              <a:t>-</a:t>
            </a:r>
            <a:r>
              <a:rPr lang="ko-KR" altLang="en-US" dirty="0" smtClean="0"/>
              <a:t>중심</a:t>
            </a:r>
            <a:r>
              <a:rPr lang="en-US" altLang="ko-KR" dirty="0" smtClean="0"/>
              <a:t>(14.4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설계 </a:t>
            </a:r>
            <a:r>
              <a:rPr lang="ko-KR" altLang="en-US" dirty="0" err="1" smtClean="0"/>
              <a:t>인스펙션은</a:t>
            </a:r>
            <a:r>
              <a:rPr lang="ko-KR" altLang="en-US" dirty="0" smtClean="0"/>
              <a:t> 다음을 반영 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Beizer</a:t>
            </a:r>
            <a:r>
              <a:rPr lang="en-US" altLang="ko-KR" dirty="0" smtClean="0"/>
              <a:t>, 1990].</a:t>
            </a:r>
          </a:p>
          <a:p>
            <a:pPr lvl="2" eaLnBrk="1" hangingPunct="1">
              <a:defRPr/>
            </a:pPr>
            <a:r>
              <a:rPr lang="ko-KR" altLang="en-US" dirty="0" smtClean="0"/>
              <a:t>모든 가능한 트랜잭션 타입을 포함하는 </a:t>
            </a:r>
            <a:r>
              <a:rPr lang="ko-KR" altLang="en-US" dirty="0" err="1" smtClean="0"/>
              <a:t>인스펙션들은</a:t>
            </a:r>
            <a:r>
              <a:rPr lang="ko-KR" altLang="en-US" dirty="0" smtClean="0"/>
              <a:t> 일정이 잡혀야 함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err="1" smtClean="0"/>
              <a:t>검토자는</a:t>
            </a:r>
            <a:r>
              <a:rPr lang="ko-KR" altLang="en-US" dirty="0" smtClean="0"/>
              <a:t> 명세에 있는 각 트랜잭션을 명세와 관련시켜서 트랜잭션이 어떻게 명세 문서에서 나왔는지를 보여주어야 함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88868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Test Workflow: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0EC3DF5-EF92-4DB3-BB8F-E745B1E1EA5D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z="2000" smtClean="0"/>
              <a:t>14.11  </a:t>
            </a:r>
            <a:r>
              <a:rPr lang="ko-KR" altLang="en-US" sz="2000" smtClean="0"/>
              <a:t>테스트 워크플로</a:t>
            </a:r>
            <a:r>
              <a:rPr lang="en-US" altLang="ko-KR" sz="2000" smtClean="0"/>
              <a:t>: The MSG Foundation Case Study</a:t>
            </a:r>
            <a:endParaRPr lang="ko-KR" altLang="en-US" sz="200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설계가 명확하게 완료되면 모든 측면들이 설계 </a:t>
            </a:r>
            <a:r>
              <a:rPr lang="ko-KR" altLang="en-US" dirty="0" err="1" smtClean="0"/>
              <a:t>인스펙션으로</a:t>
            </a:r>
            <a:r>
              <a:rPr lang="ko-KR" altLang="en-US" dirty="0" smtClean="0"/>
              <a:t> 점검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각 설계 산출물이 점검되어야 함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결함들이 발견되지 않은 경우에도 설계 구현 중일 때에도 다시 변경될 수 있음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0856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The Test Workflow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10E78CA-9A76-44B9-89E1-F88564DDF81D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14.12  </a:t>
            </a:r>
            <a:r>
              <a:rPr lang="ko-KR" altLang="en-US" smtClean="0"/>
              <a:t>상세설계용 정형기법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완벽한 제품을 구현하고 그것을 증명하는 것은 어려움</a:t>
            </a: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상세 설계에 적용된 정형기법들은 크게 세 가지 방법으로 도움을 줌</a:t>
            </a:r>
            <a:endParaRPr lang="en-US" altLang="ko-KR" dirty="0" smtClean="0">
              <a:ea typeface="ＭＳ Ｐゴシック" charset="-128"/>
            </a:endParaRPr>
          </a:p>
          <a:p>
            <a:pPr lvl="1">
              <a:defRPr/>
            </a:pPr>
            <a:r>
              <a:rPr lang="ko-KR" altLang="en-US" dirty="0" smtClean="0"/>
              <a:t>정확성을 증명하는 최신기법은 비록 전체적으로 </a:t>
            </a:r>
            <a:r>
              <a:rPr lang="ko-KR" altLang="en-US" dirty="0" err="1" smtClean="0"/>
              <a:t>프로덕트에</a:t>
            </a:r>
            <a:r>
              <a:rPr lang="ko-KR" altLang="en-US" dirty="0" smtClean="0"/>
              <a:t> 적용할 수는 없을 지라도 </a:t>
            </a:r>
            <a:r>
              <a:rPr lang="ko-KR" altLang="en-US" dirty="0" err="1" smtClean="0"/>
              <a:t>프로덕트의</a:t>
            </a:r>
            <a:r>
              <a:rPr lang="ko-KR" altLang="en-US" dirty="0" smtClean="0"/>
              <a:t> 모듈</a:t>
            </a:r>
            <a:r>
              <a:rPr lang="en-US" altLang="ko-KR" dirty="0" smtClean="0"/>
              <a:t>-</a:t>
            </a:r>
            <a:r>
              <a:rPr lang="ko-KR" altLang="en-US" dirty="0" smtClean="0"/>
              <a:t>크기 단위들에는 적용할 수가 있음</a:t>
            </a:r>
          </a:p>
          <a:p>
            <a:pPr lvl="1">
              <a:defRPr/>
            </a:pPr>
            <a:r>
              <a:rPr lang="ko-KR" altLang="en-US" dirty="0" smtClean="0"/>
              <a:t>상세 설계와 함께 증명을 개발하는 것은 만약 정확성 증명들이 사용되지 않았을 때보다 더 적은 결함들이 있는 설계를 만들게 함</a:t>
            </a:r>
          </a:p>
          <a:p>
            <a:pPr lvl="1">
              <a:defRPr/>
            </a:pPr>
            <a:r>
              <a:rPr lang="ko-KR" altLang="en-US" dirty="0" smtClean="0"/>
              <a:t>만약 같은 프로그래머가 상세 설계와 구현을 모두 담당한다면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프로그래머는 상세 설계가 정확하다는 확신을 느낌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설계에 대한 이러한 긍정적인 태도는 코드에 결함들을 적게 만들게 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8056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Formal Techniques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5D744C6-2D26-4D46-A8F8-FABED426EFAD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  </a:t>
            </a:r>
            <a:r>
              <a:rPr lang="ko-KR" altLang="en-US" smtClean="0"/>
              <a:t>설계와 추상화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tabLst>
                <a:tab pos="1881188" algn="l"/>
              </a:tabLst>
              <a:defRPr/>
            </a:pPr>
            <a:r>
              <a:rPr lang="ko-KR" altLang="en-US" dirty="0" smtClean="0"/>
              <a:t>고전적 설계 </a:t>
            </a:r>
            <a:r>
              <a:rPr lang="ko-KR" altLang="en-US" dirty="0" err="1" smtClean="0"/>
              <a:t>페이즈</a:t>
            </a:r>
            <a:endParaRPr lang="en-US" altLang="ko-KR" dirty="0" smtClean="0"/>
          </a:p>
          <a:p>
            <a:pPr lvl="1" eaLnBrk="1" hangingPunct="1">
              <a:tabLst>
                <a:tab pos="1881188" algn="l"/>
              </a:tabLst>
              <a:defRPr/>
            </a:pPr>
            <a:r>
              <a:rPr lang="ko-KR" altLang="en-US" dirty="0" smtClean="0"/>
              <a:t>아키텍처 설계</a:t>
            </a:r>
            <a:r>
              <a:rPr lang="en-US" altLang="ko-KR" dirty="0" smtClean="0"/>
              <a:t>(Architectural design)</a:t>
            </a:r>
          </a:p>
          <a:p>
            <a:pPr lvl="1" eaLnBrk="1" hangingPunct="1">
              <a:tabLst>
                <a:tab pos="1881188" algn="l"/>
              </a:tabLst>
              <a:defRPr/>
            </a:pPr>
            <a:r>
              <a:rPr lang="ko-KR" altLang="en-US" dirty="0" smtClean="0"/>
              <a:t>상세 설계</a:t>
            </a:r>
            <a:r>
              <a:rPr lang="en-US" altLang="ko-KR" dirty="0" smtClean="0"/>
              <a:t>(Detailed design)</a:t>
            </a:r>
          </a:p>
          <a:p>
            <a:pPr lvl="1" eaLnBrk="1" hangingPunct="1">
              <a:tabLst>
                <a:tab pos="1881188" algn="l"/>
              </a:tabLst>
              <a:defRPr/>
            </a:pPr>
            <a:r>
              <a:rPr lang="ko-KR" altLang="en-US" dirty="0" smtClean="0"/>
              <a:t>설계 </a:t>
            </a:r>
            <a:r>
              <a:rPr lang="ko-KR" altLang="en-US" dirty="0" err="1" smtClean="0"/>
              <a:t>테스팅</a:t>
            </a:r>
            <a:r>
              <a:rPr lang="en-US" altLang="ko-KR" dirty="0" smtClean="0"/>
              <a:t>(Design testing)</a:t>
            </a:r>
          </a:p>
          <a:p>
            <a:pPr lvl="3" eaLnBrk="1" hangingPunct="1">
              <a:buFont typeface="Arial" charset="0"/>
              <a:buChar char="–"/>
              <a:tabLst>
                <a:tab pos="1881188" algn="l"/>
              </a:tabLst>
              <a:defRPr/>
            </a:pPr>
            <a:endParaRPr lang="en-US" altLang="ko-KR" dirty="0" smtClean="0"/>
          </a:p>
          <a:p>
            <a:pPr eaLnBrk="1" hangingPunct="1">
              <a:tabLst>
                <a:tab pos="1881188" algn="l"/>
              </a:tabLst>
              <a:defRPr/>
            </a:pPr>
            <a:r>
              <a:rPr lang="ko-KR" altLang="en-US" dirty="0" smtClean="0"/>
              <a:t>아키텍처 설계</a:t>
            </a:r>
            <a:r>
              <a:rPr lang="en-US" altLang="ko-KR" dirty="0" smtClean="0"/>
              <a:t>(Architectural design)</a:t>
            </a:r>
          </a:p>
          <a:p>
            <a:pPr lvl="1" eaLnBrk="1" hangingPunct="1">
              <a:tabLst>
                <a:tab pos="1881188" algn="l"/>
              </a:tabLst>
              <a:defRPr/>
            </a:pPr>
            <a:r>
              <a:rPr lang="en-US" altLang="ko-KR" dirty="0" smtClean="0"/>
              <a:t>Input: 	Specifications</a:t>
            </a:r>
          </a:p>
          <a:p>
            <a:pPr lvl="1" eaLnBrk="1" hangingPunct="1">
              <a:tabLst>
                <a:tab pos="1881188" algn="l"/>
              </a:tabLst>
              <a:defRPr/>
            </a:pPr>
            <a:r>
              <a:rPr lang="en-US" altLang="ko-KR" dirty="0" smtClean="0"/>
              <a:t>Output: 	Modular decomposition</a:t>
            </a:r>
          </a:p>
          <a:p>
            <a:pPr lvl="3" eaLnBrk="1" hangingPunct="1">
              <a:buFont typeface="Arial" charset="0"/>
              <a:buChar char="–"/>
              <a:tabLst>
                <a:tab pos="1881188" algn="l"/>
              </a:tabLst>
              <a:defRPr/>
            </a:pPr>
            <a:endParaRPr lang="en-US" altLang="ko-KR" dirty="0" smtClean="0"/>
          </a:p>
          <a:p>
            <a:pPr eaLnBrk="1" hangingPunct="1">
              <a:tabLst>
                <a:tab pos="1881188" algn="l"/>
              </a:tabLst>
              <a:defRPr/>
            </a:pPr>
            <a:r>
              <a:rPr lang="en-US" altLang="ko-KR" dirty="0" smtClean="0"/>
              <a:t>Detailed design</a:t>
            </a:r>
          </a:p>
          <a:p>
            <a:pPr lvl="1" eaLnBrk="1" hangingPunct="1">
              <a:tabLst>
                <a:tab pos="1881188" algn="l"/>
              </a:tabLst>
              <a:defRPr/>
            </a:pPr>
            <a:r>
              <a:rPr lang="ko-KR" altLang="en-US" dirty="0" smtClean="0"/>
              <a:t>이 단계에서 각 모듈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세부적으로 설계</a:t>
            </a:r>
          </a:p>
          <a:p>
            <a:pPr lvl="1" eaLnBrk="1" hangingPunct="1">
              <a:tabLst>
                <a:tab pos="1881188" algn="l"/>
              </a:tabLst>
              <a:defRPr/>
            </a:pPr>
            <a:r>
              <a:rPr lang="en-US" altLang="ko-KR" dirty="0" smtClean="0"/>
              <a:t>Each module is designed</a:t>
            </a:r>
          </a:p>
          <a:p>
            <a:pPr lvl="2" eaLnBrk="1" hangingPunct="1">
              <a:tabLst>
                <a:tab pos="1881188" algn="l"/>
              </a:tabLst>
              <a:defRPr/>
            </a:pPr>
            <a:r>
              <a:rPr lang="ko-KR" altLang="en-US" dirty="0" smtClean="0"/>
              <a:t>특정 알고리즘들이 선택되고 데이터 구조들도 선택</a:t>
            </a:r>
            <a:endParaRPr lang="en-US" altLang="ko-KR" dirty="0" smtClean="0"/>
          </a:p>
          <a:p>
            <a:pPr lvl="2" eaLnBrk="1" hangingPunct="1">
              <a:tabLst>
                <a:tab pos="1881188" algn="l"/>
              </a:tabLst>
              <a:defRPr/>
            </a:pPr>
            <a:endParaRPr lang="en-US" dirty="0" smtClean="0"/>
          </a:p>
          <a:p>
            <a:pPr lvl="2" eaLnBrk="1" hangingPunct="1">
              <a:tabLst>
                <a:tab pos="1881188" algn="l"/>
              </a:tabLst>
              <a:defRPr/>
            </a:pPr>
            <a:endParaRPr lang="en-US" altLang="ko-KR" dirty="0" smtClean="0"/>
          </a:p>
          <a:p>
            <a:pPr eaLnBrk="1" hangingPunct="1">
              <a:tabLst>
                <a:tab pos="1881188" algn="l"/>
              </a:tabLst>
              <a:defRPr/>
            </a:pPr>
            <a:endParaRPr lang="en-US" altLang="ko-KR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45663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Design and Abstraction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FFC33B4-718E-4CF5-8135-135E6D4732C1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14.13  </a:t>
            </a:r>
            <a:r>
              <a:rPr lang="ko-KR" altLang="en-US" smtClean="0"/>
              <a:t>실시간 설계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실시간 소프트웨어</a:t>
            </a:r>
            <a:r>
              <a:rPr lang="en-US" altLang="ko-KR" dirty="0" smtClean="0"/>
              <a:t>(real-time software)</a:t>
            </a:r>
            <a:r>
              <a:rPr lang="ko-KR" altLang="en-US" dirty="0" smtClean="0"/>
              <a:t>는 강한 시간적 제약들을 받는게 특징</a:t>
            </a:r>
          </a:p>
          <a:p>
            <a:pPr lvl="1" eaLnBrk="1" hangingPunct="1">
              <a:defRPr/>
            </a:pPr>
            <a:r>
              <a:rPr lang="ko-KR" altLang="en-US" dirty="0" smtClean="0"/>
              <a:t>시간 제약이 충족되지 않으면 해당 정보를 잃어버리는 성질 때문에 시간제약을 강하게 받음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특히 각 입력은 다음 입력이 도달하기 전에 처리</a:t>
            </a:r>
          </a:p>
          <a:p>
            <a:pPr lvl="1" eaLnBrk="1" hangingPunct="1">
              <a:defRPr/>
            </a:pP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많은 실시간 시스템들의 특징은 분산 하드웨어상에서 구현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주요 커뮤니케이션 문제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ko-KR" altLang="en-US" dirty="0" smtClean="0"/>
              <a:t>시간적 문제</a:t>
            </a:r>
          </a:p>
          <a:p>
            <a:pPr lvl="2" eaLnBrk="1" hangingPunct="1">
              <a:defRPr/>
            </a:pPr>
            <a:endParaRPr lang="ko-KR" altLang="en-US" dirty="0" smtClean="0"/>
          </a:p>
          <a:p>
            <a:pPr lvl="1" eaLnBrk="1" hangingPunct="1">
              <a:defRPr/>
            </a:pPr>
            <a:r>
              <a:rPr lang="ko-KR" altLang="en-US" dirty="0" smtClean="0"/>
              <a:t>동기화</a:t>
            </a:r>
            <a:r>
              <a:rPr lang="en-US" altLang="ko-KR" dirty="0" smtClean="0"/>
              <a:t>(synchronization)</a:t>
            </a:r>
            <a:r>
              <a:rPr lang="ko-KR" altLang="en-US" dirty="0" smtClean="0"/>
              <a:t>의 문제</a:t>
            </a:r>
          </a:p>
          <a:p>
            <a:pPr lvl="2" eaLnBrk="1" hangingPunct="1">
              <a:defRPr/>
            </a:pPr>
            <a:r>
              <a:rPr lang="en-US" altLang="ko-KR" dirty="0" smtClean="0"/>
              <a:t>Race conditions</a:t>
            </a:r>
          </a:p>
          <a:p>
            <a:pPr lvl="2" eaLnBrk="1" hangingPunct="1">
              <a:defRPr/>
            </a:pPr>
            <a:r>
              <a:rPr lang="en-US" altLang="ko-KR" dirty="0" smtClean="0"/>
              <a:t>Deadlock (deadly embrace)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1939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Real-Time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7305538-CC9F-4AEC-8AAC-757B009BDF51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14.13  </a:t>
            </a:r>
            <a:r>
              <a:rPr lang="ko-KR" altLang="en-US" smtClean="0"/>
              <a:t>실시간 설계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실시간 시스템들의 설계에 관련된 어려움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설계가 시간 제약을 충족시킨다는 사실을 보장하는 것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 기법은 구현될 때 설계가 요청된 비율에 따라 입력된 자료를 읽고 처리하는 것을 점검하는 </a:t>
            </a:r>
            <a:r>
              <a:rPr lang="ko-KR" altLang="en-US" dirty="0" err="1" smtClean="0"/>
              <a:t>메카니즘을</a:t>
            </a:r>
            <a:r>
              <a:rPr lang="ko-KR" altLang="en-US" dirty="0" smtClean="0"/>
              <a:t> 제공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1939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Real-Time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56F7F6-45EE-43B0-9746-8577E6AAB1EF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14.13  </a:t>
            </a:r>
            <a:r>
              <a:rPr lang="ko-KR" altLang="en-US" smtClean="0"/>
              <a:t>실시간 설계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오래된 실시간 설계 기법들은 비 실시간 기법을 실시간 도메인으로 확장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SDRTS(structural development for real-time system) [Ward and</a:t>
            </a:r>
            <a:r>
              <a:rPr lang="ko-KR" altLang="en-US" dirty="0" smtClean="0"/>
              <a:t> </a:t>
            </a:r>
            <a:r>
              <a:rPr lang="en-US" altLang="ko-KR" dirty="0" smtClean="0"/>
              <a:t>Mellor, 1985]</a:t>
            </a:r>
          </a:p>
          <a:p>
            <a:pPr lvl="2">
              <a:defRPr/>
            </a:pPr>
            <a:r>
              <a:rPr lang="ko-KR" altLang="en-US" dirty="0" smtClean="0"/>
              <a:t>구조적 시스템 분석</a:t>
            </a:r>
            <a:r>
              <a:rPr lang="en-US" altLang="ko-KR" dirty="0" smtClean="0"/>
              <a:t>(12.3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데이터 흐름 분석</a:t>
            </a:r>
            <a:r>
              <a:rPr lang="en-US" altLang="ko-KR" dirty="0" smtClean="0"/>
              <a:t>(14.3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트랜잭션 분석</a:t>
            </a:r>
            <a:r>
              <a:rPr lang="en-US" altLang="ko-KR" dirty="0" smtClean="0"/>
              <a:t>(14.4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들을 실시간 소프트웨어용으로 확장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이 개발 기법은 실시간 설계용 컴포넌트를 포함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새로운 기법들은 </a:t>
            </a:r>
            <a:r>
              <a:rPr lang="en-US" altLang="ko-KR" dirty="0" smtClean="0"/>
              <a:t>[Liu, 2000]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Gomaa</a:t>
            </a:r>
            <a:r>
              <a:rPr lang="en-US" altLang="ko-KR" dirty="0" smtClean="0"/>
              <a:t>, 2000]</a:t>
            </a:r>
            <a:r>
              <a:rPr lang="ko-KR" altLang="en-US" dirty="0" smtClean="0"/>
              <a:t>에 서술</a:t>
            </a: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실시간 설계의 최신기법은 바라는 만큼 발달하지 못함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그럼에도 불구하고 이러한 상황을 개선시키기 위해 활기찬 노력이 진행 중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73655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Real-Time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320F03E-3941-4E79-AD87-DF790BF802FA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14.14  </a:t>
            </a:r>
            <a:r>
              <a:rPr lang="ko-KR" altLang="en-US" smtClean="0"/>
              <a:t>설계용 </a:t>
            </a:r>
            <a:r>
              <a:rPr lang="en-US" altLang="ko-KR" smtClean="0"/>
              <a:t>CASE </a:t>
            </a:r>
            <a:r>
              <a:rPr lang="ko-KR" altLang="en-US" smtClean="0"/>
              <a:t>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설계의 중요한 측면은 설계 산출물들이 분석의 모든 측면들에 정확하게 통합되었는지를 테스트하는 것</a:t>
            </a:r>
          </a:p>
          <a:p>
            <a:pPr lvl="1" eaLnBrk="1" hangingPunct="1">
              <a:defRPr/>
            </a:pPr>
            <a:r>
              <a:rPr lang="ko-KR" altLang="en-US" dirty="0" smtClean="0"/>
              <a:t>필요한 것은 분석 산출물들과 설계 산출물들 모두에 사용될 수 있는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툴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err="1" smtClean="0"/>
              <a:t>UpperCASE</a:t>
            </a:r>
            <a:r>
              <a:rPr lang="en-US" altLang="ko-KR" dirty="0" smtClean="0"/>
              <a:t> tools</a:t>
            </a:r>
          </a:p>
          <a:p>
            <a:pPr lvl="1" eaLnBrk="1" hangingPunct="1">
              <a:defRPr/>
            </a:pPr>
            <a:r>
              <a:rPr lang="ko-KR" altLang="en-US" dirty="0" smtClean="0"/>
              <a:t>데이터 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중심으로 구축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모든 항목이 명세들에 선언되었는지 반대로 명세들에 있는 모든 항목이 설계에 나타났는지를 결정하는데 사용되는 일관성 </a:t>
            </a:r>
            <a:r>
              <a:rPr lang="ko-KR" altLang="en-US" dirty="0" err="1" smtClean="0"/>
              <a:t>체커</a:t>
            </a:r>
            <a:r>
              <a:rPr lang="ko-KR" altLang="en-US" dirty="0" smtClean="0"/>
              <a:t> 역할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화면</a:t>
            </a:r>
            <a:r>
              <a:rPr lang="en-US" altLang="ko-KR" dirty="0" smtClean="0"/>
              <a:t>(screen)</a:t>
            </a:r>
            <a:r>
              <a:rPr lang="ko-KR" altLang="en-US" dirty="0" smtClean="0"/>
              <a:t>생성기와 보고서</a:t>
            </a:r>
            <a:r>
              <a:rPr lang="en-US" altLang="ko-KR" dirty="0" smtClean="0"/>
              <a:t>(report) </a:t>
            </a:r>
            <a:r>
              <a:rPr lang="ko-KR" altLang="en-US" dirty="0" err="1" smtClean="0"/>
              <a:t>생성기를</a:t>
            </a:r>
            <a:r>
              <a:rPr lang="ko-KR" altLang="en-US" dirty="0" smtClean="0"/>
              <a:t> 사용</a:t>
            </a:r>
          </a:p>
          <a:p>
            <a:pPr lvl="1">
              <a:defRPr/>
            </a:pPr>
            <a:r>
              <a:rPr lang="en-US" altLang="ko-KR" dirty="0" err="1" smtClean="0"/>
              <a:t>upperCASE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프로덕트들은</a:t>
            </a:r>
            <a:r>
              <a:rPr lang="ko-KR" altLang="en-US" dirty="0" smtClean="0"/>
              <a:t> 추정</a:t>
            </a:r>
            <a:r>
              <a:rPr lang="en-US" altLang="ko-KR" dirty="0" smtClean="0"/>
              <a:t>(estimating)</a:t>
            </a:r>
            <a:r>
              <a:rPr lang="ko-KR" altLang="en-US" dirty="0" smtClean="0"/>
              <a:t>과 계획수립</a:t>
            </a:r>
            <a:r>
              <a:rPr lang="en-US" altLang="ko-KR" dirty="0" smtClean="0"/>
              <a:t>(planning)</a:t>
            </a:r>
            <a:r>
              <a:rPr lang="ko-KR" altLang="en-US" dirty="0" smtClean="0"/>
              <a:t>을 하는 관리 툴들을 포함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72456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CASE Tools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4DB056C-F465-4C9C-AD34-DEC245B43D63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14.14  </a:t>
            </a:r>
            <a:r>
              <a:rPr lang="ko-KR" altLang="en-US" smtClean="0"/>
              <a:t>설계용 </a:t>
            </a:r>
            <a:r>
              <a:rPr lang="en-US" altLang="ko-KR" smtClean="0"/>
              <a:t>CASE </a:t>
            </a:r>
            <a:r>
              <a:rPr lang="ko-KR" altLang="en-US" smtClean="0"/>
              <a:t>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설계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툴의 예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smtClean="0"/>
              <a:t>Software through Pictures</a:t>
            </a:r>
          </a:p>
          <a:p>
            <a:pPr lvl="2" eaLnBrk="1" hangingPunct="1">
              <a:defRPr/>
            </a:pPr>
            <a:r>
              <a:rPr lang="en-US" altLang="ko-KR" dirty="0" smtClean="0"/>
              <a:t>IBM Rational Rose</a:t>
            </a:r>
          </a:p>
          <a:p>
            <a:pPr lvl="2" eaLnBrk="1" hangingPunct="1">
              <a:defRPr/>
            </a:pPr>
            <a:r>
              <a:rPr lang="en-US" altLang="ko-KR" dirty="0" smtClean="0"/>
              <a:t>Together</a:t>
            </a:r>
          </a:p>
          <a:p>
            <a:pPr lvl="1" eaLnBrk="1" hangingPunct="1">
              <a:defRPr/>
            </a:pPr>
            <a:r>
              <a:rPr lang="ko-KR" altLang="en-US" dirty="0" smtClean="0"/>
              <a:t>오픈</a:t>
            </a:r>
            <a:r>
              <a:rPr lang="en-US" altLang="ko-KR" dirty="0" smtClean="0"/>
              <a:t>-</a:t>
            </a:r>
            <a:r>
              <a:rPr lang="ko-KR" altLang="en-US" dirty="0" smtClean="0"/>
              <a:t>소스 툴</a:t>
            </a:r>
            <a:endParaRPr lang="en-US" altLang="ko-KR" dirty="0" smtClean="0"/>
          </a:p>
          <a:p>
            <a:pPr lvl="2" eaLnBrk="1" hangingPunct="1">
              <a:defRPr/>
            </a:pPr>
            <a:r>
              <a:rPr lang="en-US" altLang="ko-KR" dirty="0" err="1" smtClean="0"/>
              <a:t>ArgoUML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72456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CASE Tools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1A80645-FADB-41E0-92D0-68C1E4276265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14.15  </a:t>
            </a:r>
            <a:r>
              <a:rPr lang="ko-KR" altLang="en-US" smtClean="0"/>
              <a:t>설계용 척도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설계 품질의 측정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응집도</a:t>
            </a:r>
            <a:r>
              <a:rPr lang="en-US" altLang="ko-KR" dirty="0" smtClean="0"/>
              <a:t>(Cohesion)</a:t>
            </a:r>
          </a:p>
          <a:p>
            <a:pPr lvl="1" eaLnBrk="1" hangingPunct="1">
              <a:defRPr/>
            </a:pPr>
            <a:r>
              <a:rPr lang="ko-KR" altLang="en-US" dirty="0" smtClean="0"/>
              <a:t>결합도</a:t>
            </a:r>
            <a:r>
              <a:rPr lang="en-US" altLang="ko-KR" dirty="0" smtClean="0"/>
              <a:t>(Coupling)</a:t>
            </a:r>
          </a:p>
          <a:p>
            <a:pPr lvl="1" eaLnBrk="1" hangingPunct="1">
              <a:defRPr/>
            </a:pPr>
            <a:r>
              <a:rPr lang="ko-KR" altLang="en-US" dirty="0" smtClean="0"/>
              <a:t>결함 통계</a:t>
            </a:r>
            <a:r>
              <a:rPr lang="en-US" altLang="ko-KR" dirty="0" smtClean="0"/>
              <a:t>(Fault statistics)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상세설계의 순환 복잡도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Cyclomatic</a:t>
            </a:r>
            <a:r>
              <a:rPr lang="en-US" altLang="ko-KR" dirty="0" smtClean="0"/>
              <a:t> complexity)</a:t>
            </a:r>
          </a:p>
          <a:p>
            <a:pPr lvl="1" eaLnBrk="1" hangingPunct="1">
              <a:defRPr/>
            </a:pPr>
            <a:r>
              <a:rPr lang="ko-KR" altLang="en-US" dirty="0" smtClean="0"/>
              <a:t>데이터의 복잡성을 무시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패러다임이 사용될 때 더욱 복잡해짐</a:t>
            </a:r>
          </a:p>
          <a:p>
            <a:pPr lvl="1" eaLnBrk="1" hangingPunct="1"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24384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Metrics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0986771-04B2-4158-892B-3FC85938104D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14.15  </a:t>
            </a:r>
            <a:r>
              <a:rPr lang="ko-KR" altLang="en-US" smtClean="0"/>
              <a:t>설계용 척도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많은 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설계 척도들은 발전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Chidamber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Kemerer</a:t>
            </a:r>
            <a:r>
              <a:rPr lang="en-US" altLang="ko-KR" dirty="0" smtClean="0"/>
              <a:t>, 1994]</a:t>
            </a:r>
          </a:p>
          <a:p>
            <a:pPr lvl="1" eaLnBrk="1" hangingPunct="1">
              <a:defRPr/>
            </a:pPr>
            <a:r>
              <a:rPr lang="ko-KR" altLang="en-US" dirty="0" smtClean="0"/>
              <a:t>이들 척도들은 이론적인 면과 실험적인 면 모두 조사되고 있음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en-US" altLang="ko-KR" dirty="0" smtClean="0"/>
              <a:t>[Binkley and </a:t>
            </a:r>
            <a:r>
              <a:rPr lang="en-US" altLang="ko-KR" dirty="0" err="1" smtClean="0"/>
              <a:t>Schach</a:t>
            </a:r>
            <a:r>
              <a:rPr lang="en-US" altLang="ko-KR" dirty="0" smtClean="0"/>
              <a:t>, 1996; 1997; 1998]</a:t>
            </a:r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24384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Metrics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BDF647-C9AD-4F2B-BAE3-A6FA0B3547F4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14.16  </a:t>
            </a:r>
            <a:r>
              <a:rPr lang="ko-KR" altLang="en-US" smtClean="0"/>
              <a:t>설계 워크플로의 난제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설계팀이</a:t>
            </a:r>
            <a:r>
              <a:rPr lang="ko-KR" altLang="en-US" dirty="0" smtClean="0"/>
              <a:t> 지나치게 할 일이 너무 많이 하려 할 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상세설계를 의사코드로 개괄적으로 작성하지 않고 클래스를 거의 모두 </a:t>
            </a:r>
            <a:r>
              <a:rPr lang="ko-KR" altLang="en-US" dirty="0" err="1" smtClean="0"/>
              <a:t>코딩하면</a:t>
            </a:r>
            <a:r>
              <a:rPr lang="ko-KR" altLang="en-US" dirty="0" smtClean="0"/>
              <a:t> 클래스의 개요를 작성하는 것보다 시간이 오래 걸리고 만약 설계에 결함이 발견되면 수정하는데 시간이 많이 걸림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err="1" smtClean="0"/>
              <a:t>설계팀이</a:t>
            </a:r>
            <a:r>
              <a:rPr lang="ko-KR" altLang="en-US" dirty="0" smtClean="0"/>
              <a:t> 지나치게 할 일이 너무 적게 하려 할 때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완전한 세부 설계를 생성하기 위해 설계 팀은 것이 중요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Challenges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A28AD28-0ECB-429D-92AB-FEB08494261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14.16  </a:t>
            </a:r>
            <a:r>
              <a:rPr lang="ko-KR" altLang="en-US" smtClean="0"/>
              <a:t>설계 워크플로의 난제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좋은 설계는 학습시킬 수 있다</a:t>
            </a:r>
            <a:r>
              <a:rPr lang="en-US" altLang="ko-KR" dirty="0" smtClean="0"/>
              <a:t>.</a:t>
            </a:r>
          </a:p>
          <a:p>
            <a:pPr lvl="1" eaLnBrk="1" hangingPunct="1">
              <a:defRPr/>
            </a:pPr>
            <a:r>
              <a:rPr lang="ko-KR" altLang="en-US" dirty="0" smtClean="0"/>
              <a:t>좋은 설계는 유능한 대설계자들만이 작성할 수 있지만 이 대설계자는 “아주 드물다”</a:t>
            </a:r>
            <a:endParaRPr lang="en-US" altLang="ko-KR" dirty="0" smtClean="0"/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ko-KR" altLang="en-US" dirty="0" smtClean="0"/>
              <a:t>난제는 대설계자를 육성하는 것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가능한 초기에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최고의 설계자들은 대부분의 경험이 필요한 것은 아니다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멘토</a:t>
            </a:r>
            <a:r>
              <a:rPr lang="en-US" altLang="ko-KR" dirty="0" smtClean="0"/>
              <a:t>(mentor: </a:t>
            </a:r>
            <a:r>
              <a:rPr lang="ko-KR" altLang="en-US" dirty="0" smtClean="0"/>
              <a:t>조언자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배정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대설계자들의 도제제도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정규교육을 제공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smtClean="0"/>
              <a:t>다른 설계자들과 공동작업을 허용하게 해주어야 함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Challenges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44A4904-F444-45C3-A4D1-A3D55C005E8A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14.16  </a:t>
            </a:r>
            <a:r>
              <a:rPr lang="ko-KR" altLang="en-US" smtClean="0"/>
              <a:t>설계 워크플로의 난제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336952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Overview of the MSG Foundation Case Study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92D33AE-F500-4164-A71C-DF0D5F84395C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6554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33600"/>
            <a:ext cx="816451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14.2  </a:t>
            </a:r>
            <a:r>
              <a:rPr lang="ko-KR" altLang="en-US" smtClean="0"/>
              <a:t>오퍼레이션</a:t>
            </a:r>
            <a:r>
              <a:rPr lang="en-US" altLang="ko-KR" smtClean="0"/>
              <a:t>-</a:t>
            </a:r>
            <a:r>
              <a:rPr lang="ko-KR" altLang="en-US" smtClean="0"/>
              <a:t>중심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Data flow analysis</a:t>
            </a:r>
          </a:p>
          <a:p>
            <a:pPr lvl="1" eaLnBrk="1" hangingPunct="1">
              <a:defRPr/>
            </a:pPr>
            <a:r>
              <a:rPr lang="ko-KR" altLang="en-US" dirty="0" smtClean="0"/>
              <a:t>명세들이 </a:t>
            </a:r>
            <a:r>
              <a:rPr lang="en-US" altLang="ko-KR" dirty="0" smtClean="0"/>
              <a:t>DFD</a:t>
            </a:r>
            <a:r>
              <a:rPr lang="ko-KR" altLang="en-US" dirty="0" smtClean="0"/>
              <a:t>로 표현될 수 있을 때 적용</a:t>
            </a:r>
            <a:endParaRPr lang="en-US" altLang="ko-KR" dirty="0" smtClean="0"/>
          </a:p>
          <a:p>
            <a:pPr lvl="1" eaLnBrk="1" hangingPunct="1">
              <a:defRPr/>
            </a:pPr>
            <a:r>
              <a:rPr lang="ko-KR" altLang="en-US" dirty="0" err="1" smtClean="0"/>
              <a:t>프로덕트는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DFD</a:t>
            </a:r>
            <a:r>
              <a:rPr lang="ko-KR" altLang="en-US" dirty="0" smtClean="0"/>
              <a:t>로 표현될 수 있기 때문에 데이터 흐름 분석은 전체적으로 적용</a:t>
            </a:r>
          </a:p>
          <a:p>
            <a:pPr eaLnBrk="1" hangingPunct="1">
              <a:defRPr/>
            </a:pP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dirty="0" smtClean="0"/>
              <a:t>Key point: DFD</a:t>
            </a:r>
            <a:r>
              <a:rPr lang="ko-KR" altLang="en-US" dirty="0" smtClean="0"/>
              <a:t>의 자세한 동작 정보를 가짐</a:t>
            </a:r>
            <a:endParaRPr lang="en-US" altLang="ko-KR" dirty="0" smtClean="0"/>
          </a:p>
          <a:p>
            <a:pPr lvl="1" eaLnBrk="1" hangingPunct="1">
              <a:defRPr/>
            </a:pPr>
            <a:endParaRPr lang="en-US" altLang="ko-KR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96068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Operation-Oriented Design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AF0518B-310B-41A7-9B4F-D954974D2764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1127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910013"/>
            <a:ext cx="7993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14.16  </a:t>
            </a:r>
            <a:r>
              <a:rPr lang="ko-KR" altLang="en-US" smtClean="0"/>
              <a:t>설계 워크플로의 난제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48096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Overview of the Elevator Problem Case Study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4C09C7C-35AB-4C39-829A-A0D056D79BE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665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2276475"/>
            <a:ext cx="498475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1CE9B6-310B-441B-8D14-BE8377F267EC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67588" name="WordArt 4"/>
          <p:cNvSpPr>
            <a:spLocks noChangeArrowheads="1" noChangeShapeType="1" noTextEdit="1"/>
          </p:cNvSpPr>
          <p:nvPr/>
        </p:nvSpPr>
        <p:spPr bwMode="gray">
          <a:xfrm>
            <a:off x="2090738" y="2714625"/>
            <a:ext cx="5143500" cy="8763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0"/>
              </a:avLst>
            </a:prstTxWarp>
          </a:bodyPr>
          <a:lstStyle/>
          <a:p>
            <a:r>
              <a:rPr lang="en-US" altLang="ko-KR" kern="10">
                <a:ln w="38100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1894E8"/>
                    </a:gs>
                    <a:gs pos="100000">
                      <a:srgbClr val="36D0A4"/>
                    </a:gs>
                  </a:gsLst>
                  <a:lin ang="0" scaled="1"/>
                </a:gradFill>
                <a:effectLst>
                  <a:outerShdw dist="35921" dir="2700000" sy="50000" rotWithShape="0">
                    <a:srgbClr val="B2B2B2">
                      <a:alpha val="70000"/>
                    </a:srgbClr>
                  </a:outerShdw>
                </a:effectLst>
                <a:latin typeface="Arial Black"/>
              </a:rPr>
              <a:t>Thank You !</a:t>
            </a:r>
            <a:endParaRPr lang="ko-KR" altLang="en-US" kern="10">
              <a:ln w="38100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1894E8"/>
                  </a:gs>
                  <a:gs pos="100000">
                    <a:srgbClr val="36D0A4"/>
                  </a:gs>
                </a:gsLst>
                <a:lin ang="0" scaled="1"/>
              </a:gradFill>
              <a:effectLst>
                <a:outerShdw dist="35921" dir="2700000" sy="50000" rotWithShape="0">
                  <a:srgbClr val="B2B2B2">
                    <a:alpha val="7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DFD</a:t>
            </a:r>
            <a:r>
              <a:rPr lang="ko-KR" altLang="en-US" dirty="0" smtClean="0"/>
              <a:t>가 완성되면 소프트웨어 설계자는 프로덕트에 대한 입력과 출력에 대한 정확하고 완전한 정보를 갖게 됨</a:t>
            </a:r>
          </a:p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Determine</a:t>
            </a:r>
          </a:p>
          <a:p>
            <a:pPr lvl="1"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입력의 최상위 추상화 시점</a:t>
            </a:r>
            <a:r>
              <a:rPr lang="en-US" altLang="ko-KR" dirty="0" smtClean="0">
                <a:ea typeface="ＭＳ Ｐゴシック" charset="-128"/>
              </a:rPr>
              <a:t>(“Point of highest abstraction of input”)</a:t>
            </a:r>
          </a:p>
          <a:p>
            <a:pPr lvl="1" eaLnBrk="1" hangingPunct="1">
              <a:defRPr/>
            </a:pPr>
            <a:r>
              <a:rPr lang="ko-KR" altLang="en-US" dirty="0" smtClean="0">
                <a:ea typeface="ＭＳ Ｐゴシック" charset="-128"/>
              </a:rPr>
              <a:t>출력의 최상위 추상화 시점</a:t>
            </a:r>
            <a:r>
              <a:rPr lang="en-US" altLang="ko-KR" dirty="0" smtClean="0">
                <a:ea typeface="ＭＳ Ｐゴシック" charset="-128"/>
              </a:rPr>
              <a:t>(“Point of highest abstract of output”)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8056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Data Flow Analysis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2693136-71FE-42FC-8D22-7463FDA9219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122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784600"/>
            <a:ext cx="7450137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입력과 출력의 최상위 추상화의 시점들을 사용하면 각 모듈로 분해</a:t>
            </a:r>
          </a:p>
          <a:p>
            <a:pPr eaLnBrk="1" hangingPunct="1">
              <a:defRPr/>
            </a:pPr>
            <a:endParaRPr lang="en-US" altLang="ko-KR" dirty="0" smtClean="0">
              <a:ea typeface="ＭＳ Ｐゴシック" charset="-128"/>
            </a:endParaRPr>
          </a:p>
          <a:p>
            <a:pPr eaLnBrk="1" hangingPunct="1">
              <a:defRPr/>
            </a:pPr>
            <a:r>
              <a:rPr lang="ko-KR" altLang="en-US" dirty="0" smtClean="0"/>
              <a:t>각 모듈은 최상위 추상화의 시점이 발견된 곳에서 해당 모듈은 다시 </a:t>
            </a:r>
            <a:r>
              <a:rPr lang="ko-KR" altLang="en-US" dirty="0" err="1" smtClean="0"/>
              <a:t>재분해</a:t>
            </a:r>
            <a:r>
              <a:rPr lang="ko-KR" altLang="en-US" dirty="0" smtClean="0"/>
              <a:t> </a:t>
            </a:r>
          </a:p>
          <a:p>
            <a:pPr lvl="1" eaLnBrk="1" hangingPunct="1">
              <a:defRPr/>
            </a:pPr>
            <a:r>
              <a:rPr lang="ko-KR" altLang="en-US" dirty="0" smtClean="0"/>
              <a:t>높은 </a:t>
            </a:r>
            <a:r>
              <a:rPr lang="ko-KR" altLang="en-US" dirty="0" err="1" smtClean="0"/>
              <a:t>응집도를</a:t>
            </a:r>
            <a:r>
              <a:rPr lang="ko-KR" altLang="en-US" dirty="0" smtClean="0"/>
              <a:t> 갖는 모듈들로 구성된 단일 오퍼레이션을 수행할 때까지 정제 계속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8056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Data Flow Analysis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DE5C792-2E69-4D08-BF97-0CCA29ADA771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361950" y="346075"/>
            <a:ext cx="8229600" cy="419100"/>
          </a:xfrm>
        </p:spPr>
        <p:txBody>
          <a:bodyPr/>
          <a:lstStyle/>
          <a:p>
            <a:r>
              <a:rPr lang="en-US" altLang="ko-KR" smtClean="0"/>
              <a:t>14.3  </a:t>
            </a:r>
            <a:r>
              <a:rPr lang="ko-KR" altLang="en-US" smtClean="0"/>
              <a:t>데이터 흐름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a typeface="ＭＳ Ｐゴシック" charset="-128"/>
              </a:rPr>
              <a:t>Example:</a:t>
            </a:r>
          </a:p>
          <a:p>
            <a:pPr lvl="1" eaLnBrk="1" hangingPunct="1">
              <a:buFontTx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	</a:t>
            </a:r>
            <a:r>
              <a:rPr lang="en-US" altLang="ko-KR" dirty="0" smtClean="0"/>
              <a:t>DFD</a:t>
            </a:r>
            <a:r>
              <a:rPr lang="ko-KR" altLang="en-US" dirty="0" smtClean="0"/>
              <a:t>의 첫 번째 정제</a:t>
            </a:r>
            <a:endParaRPr lang="en-US" altLang="ko-KR" dirty="0" smtClean="0">
              <a:ea typeface="ＭＳ Ｐゴシック" charset="-128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680768" cy="40011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altLang="ko-KR" dirty="0" smtClean="0">
                <a:ea typeface="ＭＳ Ｐゴシック" charset="-128"/>
              </a:rPr>
              <a:t>Mini Case Study: Word Counting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4AC5ABE-527E-40B9-A124-86331ABFE2CB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1434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284538"/>
            <a:ext cx="7818437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소프트웨어공학 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accent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소프트웨어공학 서식</Template>
  <TotalTime>26073</TotalTime>
  <Words>2269</Words>
  <Application>Microsoft Office PowerPoint</Application>
  <PresentationFormat>화면 슬라이드 쇼(4:3)</PresentationFormat>
  <Paragraphs>546</Paragraphs>
  <Slides>61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4" baseType="lpstr">
      <vt:lpstr>굴림</vt:lpstr>
      <vt:lpstr>Arial</vt:lpstr>
      <vt:lpstr>맑은 고딕</vt:lpstr>
      <vt:lpstr>HY울릉도M</vt:lpstr>
      <vt:lpstr>ＭＳ Ｐゴシック</vt:lpstr>
      <vt:lpstr>휴먼모음T</vt:lpstr>
      <vt:lpstr>HY동녘B</vt:lpstr>
      <vt:lpstr>Arial Black</vt:lpstr>
      <vt:lpstr>HY견고딕</vt:lpstr>
      <vt:lpstr>Wingdings</vt:lpstr>
      <vt:lpstr>Courier New</vt:lpstr>
      <vt:lpstr>Webdings</vt:lpstr>
      <vt:lpstr>소프트웨어공학 서식</vt:lpstr>
      <vt:lpstr>Object-Oriented and     Classical Software Engineering</vt:lpstr>
      <vt:lpstr>Chapter 14.                  설    계</vt:lpstr>
      <vt:lpstr>PowerPoint 프레젠테이션</vt:lpstr>
      <vt:lpstr>14.0 Design</vt:lpstr>
      <vt:lpstr>14.1  설계와 추상화</vt:lpstr>
      <vt:lpstr>14.2  오퍼레이션-중심 설계</vt:lpstr>
      <vt:lpstr>14.3  데이터 흐름 분석</vt:lpstr>
      <vt:lpstr>14.3  데이터 흐름 분석</vt:lpstr>
      <vt:lpstr>14.3  데이터 흐름 분석</vt:lpstr>
      <vt:lpstr>14.3  데이터 흐름 분석</vt:lpstr>
      <vt:lpstr>14.3  데이터 흐름 분석</vt:lpstr>
      <vt:lpstr>14.3  데이터 흐름 분석</vt:lpstr>
      <vt:lpstr>14.3  데이터 흐름 분석</vt:lpstr>
      <vt:lpstr>14.3  데이터 흐름 분석</vt:lpstr>
      <vt:lpstr>14.3  데이터 흐름 분석</vt:lpstr>
      <vt:lpstr>14.3  데이터 흐름 분석</vt:lpstr>
      <vt:lpstr>14.3  데이터 흐름 분석</vt:lpstr>
      <vt:lpstr>14.3  데이터 흐름 분석</vt:lpstr>
      <vt:lpstr>14.4  트랜잭션 분석</vt:lpstr>
      <vt:lpstr>14.4  트랜잭션 분석</vt:lpstr>
      <vt:lpstr>14.5  데이터-중심 설계</vt:lpstr>
      <vt:lpstr>14.6  객체-지향 설계</vt:lpstr>
      <vt:lpstr>14.6  객체-지향 설계</vt:lpstr>
      <vt:lpstr>14.6  객체-지향 설계</vt:lpstr>
      <vt:lpstr>14.6  객체-지향 설계</vt:lpstr>
      <vt:lpstr>14.7   객체-지향 설계: The Elevator Problem Case Study</vt:lpstr>
      <vt:lpstr>14.7   객체-지향 설계: The Elevator Problem Case Study</vt:lpstr>
      <vt:lpstr>14.7   객체-지향 설계: The Elevator Problem Case Study</vt:lpstr>
      <vt:lpstr>14.7   객체-지향 설계: The Elevator Problem Case Study</vt:lpstr>
      <vt:lpstr>14.7   객체-지향 설계: The Elevator Problem Case Study</vt:lpstr>
      <vt:lpstr>14.7   객체-지향 설계: The Elevator Problem Case Study</vt:lpstr>
      <vt:lpstr>14.8   객체-지향 설계: The MSG Foundation Case Study</vt:lpstr>
      <vt:lpstr>14.8   객체-지향 설계: The MSG Foundation Case Study</vt:lpstr>
      <vt:lpstr>14.8   객체-지향 설계: The MSG Foundation Case Study</vt:lpstr>
      <vt:lpstr>14.8   객체-지향 설계: The MSG Foundation Case Study</vt:lpstr>
      <vt:lpstr>14.8   객체-지향 설계: The MSG Foundation Case Study</vt:lpstr>
      <vt:lpstr>14.8   객체-지향 설계: The MSG Foundation Case Study</vt:lpstr>
      <vt:lpstr>14.8   객체-지향 설계: The MSG Foundation Case Study</vt:lpstr>
      <vt:lpstr>14.8   객체-지향 설계: The MSG Foundation Case Study</vt:lpstr>
      <vt:lpstr>14.9  설계 워크플로</vt:lpstr>
      <vt:lpstr>14.9  설계 워크플로</vt:lpstr>
      <vt:lpstr>14.9  설계 워크플로</vt:lpstr>
      <vt:lpstr>14.9  설계 워크플로</vt:lpstr>
      <vt:lpstr>14.9  설계 워크플로</vt:lpstr>
      <vt:lpstr>14.9  설계 워크플로</vt:lpstr>
      <vt:lpstr>14.9  설계 워크플로</vt:lpstr>
      <vt:lpstr>14.10  테스트 워크플로: 설계</vt:lpstr>
      <vt:lpstr>14.11  테스트 워크플로: The MSG Foundation Case Study</vt:lpstr>
      <vt:lpstr>14.12  상세설계용 정형기법</vt:lpstr>
      <vt:lpstr>14.13  실시간 설계 기법</vt:lpstr>
      <vt:lpstr>14.13  실시간 설계 기법</vt:lpstr>
      <vt:lpstr>14.13  실시간 설계 기법</vt:lpstr>
      <vt:lpstr>14.14  설계용 CASE 툴</vt:lpstr>
      <vt:lpstr>14.14  설계용 CASE 툴</vt:lpstr>
      <vt:lpstr>14.15  설계용 척도</vt:lpstr>
      <vt:lpstr>14.15  설계용 척도</vt:lpstr>
      <vt:lpstr>14.16  설계 워크플로의 난제</vt:lpstr>
      <vt:lpstr>14.16  설계 워크플로의 난제</vt:lpstr>
      <vt:lpstr>14.16  설계 워크플로의 난제</vt:lpstr>
      <vt:lpstr>14.16  설계 워크플로의 난제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14.   Quality Concepts</dc:title>
  <dc:creator>hae</dc:creator>
  <cp:lastModifiedBy>CNLAB</cp:lastModifiedBy>
  <cp:revision>1682</cp:revision>
  <dcterms:created xsi:type="dcterms:W3CDTF">2010-06-28T15:09:10Z</dcterms:created>
  <dcterms:modified xsi:type="dcterms:W3CDTF">2017-09-09T10:11:05Z</dcterms:modified>
</cp:coreProperties>
</file>